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9" r:id="rId5"/>
  </p:sldMasterIdLst>
  <p:notesMasterIdLst>
    <p:notesMasterId r:id="rId27"/>
  </p:notesMasterIdLst>
  <p:handoutMasterIdLst>
    <p:handoutMasterId r:id="rId28"/>
  </p:handoutMasterIdLst>
  <p:sldIdLst>
    <p:sldId id="257" r:id="rId6"/>
    <p:sldId id="873" r:id="rId7"/>
    <p:sldId id="369" r:id="rId8"/>
    <p:sldId id="370" r:id="rId9"/>
    <p:sldId id="876" r:id="rId10"/>
    <p:sldId id="371" r:id="rId11"/>
    <p:sldId id="1157" r:id="rId12"/>
    <p:sldId id="261" r:id="rId13"/>
    <p:sldId id="845" r:id="rId14"/>
    <p:sldId id="337" r:id="rId15"/>
    <p:sldId id="349" r:id="rId16"/>
    <p:sldId id="853" r:id="rId17"/>
    <p:sldId id="852" r:id="rId18"/>
    <p:sldId id="849" r:id="rId19"/>
    <p:sldId id="857" r:id="rId20"/>
    <p:sldId id="856" r:id="rId21"/>
    <p:sldId id="324" r:id="rId22"/>
    <p:sldId id="321" r:id="rId23"/>
    <p:sldId id="874" r:id="rId24"/>
    <p:sldId id="875" r:id="rId25"/>
    <p:sldId id="87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B38FECE-5E0A-48F5-AC6A-946A64591015}">
          <p14:sldIdLst>
            <p14:sldId id="257"/>
            <p14:sldId id="873"/>
            <p14:sldId id="369"/>
            <p14:sldId id="370"/>
            <p14:sldId id="876"/>
            <p14:sldId id="371"/>
            <p14:sldId id="1157"/>
            <p14:sldId id="261"/>
            <p14:sldId id="845"/>
            <p14:sldId id="337"/>
            <p14:sldId id="349"/>
            <p14:sldId id="853"/>
            <p14:sldId id="852"/>
            <p14:sldId id="849"/>
            <p14:sldId id="857"/>
            <p14:sldId id="856"/>
            <p14:sldId id="324"/>
            <p14:sldId id="321"/>
            <p14:sldId id="874"/>
            <p14:sldId id="875"/>
            <p14:sldId id="8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night, Lynn - NRCS, Greensboro, NC" initials="KL-NGN" lastIdx="13" clrIdx="0">
    <p:extLst>
      <p:ext uri="{19B8F6BF-5375-455C-9EA6-DF929625EA0E}">
        <p15:presenceInfo xmlns:p15="http://schemas.microsoft.com/office/powerpoint/2012/main" userId="S-1-5-21-2443529608-3098792306-3041422421-83364" providerId="AD"/>
      </p:ext>
    </p:extLst>
  </p:cmAuthor>
  <p:cmAuthor id="2" name="Thomas, Candy - NRCS, SALINA, KS" initials="TC-NSK" lastIdx="4" clrIdx="1">
    <p:extLst>
      <p:ext uri="{19B8F6BF-5375-455C-9EA6-DF929625EA0E}">
        <p15:presenceInfo xmlns:p15="http://schemas.microsoft.com/office/powerpoint/2012/main" userId="Thomas, Candy - NRCS, SALINA, KS" providerId="None"/>
      </p:ext>
    </p:extLst>
  </p:cmAuthor>
  <p:cmAuthor id="3" name="Kabir, Zahangir - NRCS, Davis, CA" initials="KZ-NDC" lastIdx="9" clrIdx="2">
    <p:extLst>
      <p:ext uri="{19B8F6BF-5375-455C-9EA6-DF929625EA0E}">
        <p15:presenceInfo xmlns:p15="http://schemas.microsoft.com/office/powerpoint/2012/main" userId="Kabir, Zahangir - NRCS, Davis, CA" providerId="None"/>
      </p:ext>
    </p:extLst>
  </p:cmAuthor>
  <p:cmAuthor id="4" name="Thomas, Candy - NRCS, SALINA, KS" initials="TK" lastIdx="2" clrIdx="3">
    <p:extLst>
      <p:ext uri="{19B8F6BF-5375-455C-9EA6-DF929625EA0E}">
        <p15:presenceInfo xmlns:p15="http://schemas.microsoft.com/office/powerpoint/2012/main" userId="S::candy.thomas@usda.gov::bfd2d3cc-56fc-4443-9439-18e7fc23dc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9A"/>
    <a:srgbClr val="005941"/>
    <a:srgbClr val="CBFFF1"/>
    <a:srgbClr val="005CB0"/>
    <a:srgbClr val="00529D"/>
    <a:srgbClr val="003260"/>
    <a:srgbClr val="00BC8B"/>
    <a:srgbClr val="000F29"/>
    <a:srgbClr val="001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B7D51D-37E3-4029-BFD8-C526CA7CD9B8}" v="1" dt="2026-01-12T20:47:57.2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5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 Carl - FPAC-NRCS, WV" userId="S::carl.koch@usda.gov::8f9ea627-f344-4264-ba95-70db19643af5" providerId="AD" clId="Web-{FAB7D51D-37E3-4029-BFD8-C526CA7CD9B8}"/>
    <pc:docChg chg="delSld modSection">
      <pc:chgData name="Koch, Carl - FPAC-NRCS, WV" userId="S::carl.koch@usda.gov::8f9ea627-f344-4264-ba95-70db19643af5" providerId="AD" clId="Web-{FAB7D51D-37E3-4029-BFD8-C526CA7CD9B8}" dt="2026-01-12T20:47:57.270" v="0"/>
      <pc:docMkLst>
        <pc:docMk/>
      </pc:docMkLst>
      <pc:sldChg chg="del">
        <pc:chgData name="Koch, Carl - FPAC-NRCS, WV" userId="S::carl.koch@usda.gov::8f9ea627-f344-4264-ba95-70db19643af5" providerId="AD" clId="Web-{FAB7D51D-37E3-4029-BFD8-C526CA7CD9B8}" dt="2026-01-12T20:47:57.270" v="0"/>
        <pc:sldMkLst>
          <pc:docMk/>
          <pc:sldMk cId="2996743894" sldId="115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D93678-8472-44E1-8103-287BCF02F3D7}" type="doc">
      <dgm:prSet loTypeId="urn:microsoft.com/office/officeart/2005/8/layout/hierarchy4" loCatId="relationship" qsTypeId="urn:microsoft.com/office/officeart/2005/8/quickstyle/simple1" qsCatId="simple" csTypeId="urn:microsoft.com/office/officeart/2005/8/colors/colorful3" csCatId="colorful" phldr="1"/>
      <dgm:spPr/>
      <dgm:t>
        <a:bodyPr/>
        <a:lstStyle/>
        <a:p>
          <a:endParaRPr lang="en-US"/>
        </a:p>
      </dgm:t>
    </dgm:pt>
    <dgm:pt modelId="{E3211187-742C-4CCE-B384-33E8B7F08D97}">
      <dgm:prSet/>
      <dgm:spPr>
        <a:solidFill>
          <a:srgbClr val="000F29"/>
        </a:solidFill>
      </dgm:spPr>
      <dgm:t>
        <a:bodyPr/>
        <a:lstStyle/>
        <a:p>
          <a:pPr rtl="0"/>
          <a:r>
            <a:rPr lang="en-US">
              <a:latin typeface="Calibri Light" panose="020F0302020204030204" pitchFamily="34" charset="0"/>
              <a:cs typeface="Calibri Light" panose="020F0302020204030204" pitchFamily="34" charset="0"/>
            </a:rPr>
            <a:t>Adoption</a:t>
          </a:r>
        </a:p>
      </dgm:t>
    </dgm:pt>
    <dgm:pt modelId="{6672C244-217C-4C96-81C0-BAA5F66D8B71}" type="parTrans" cxnId="{D2FBA786-0F54-4864-9423-E32C7B524877}">
      <dgm:prSet/>
      <dgm:spPr/>
      <dgm:t>
        <a:bodyPr/>
        <a:lstStyle/>
        <a:p>
          <a:endParaRPr lang="en-US">
            <a:latin typeface="Calibri Light" panose="020F0302020204030204" pitchFamily="34" charset="0"/>
            <a:cs typeface="Calibri Light" panose="020F0302020204030204" pitchFamily="34" charset="0"/>
          </a:endParaRPr>
        </a:p>
      </dgm:t>
    </dgm:pt>
    <dgm:pt modelId="{694C7255-E4F9-427A-836C-75E3C797912F}" type="sibTrans" cxnId="{D2FBA786-0F54-4864-9423-E32C7B524877}">
      <dgm:prSet/>
      <dgm:spPr/>
      <dgm:t>
        <a:bodyPr/>
        <a:lstStyle/>
        <a:p>
          <a:endParaRPr lang="en-US">
            <a:latin typeface="Calibri Light" panose="020F0302020204030204" pitchFamily="34" charset="0"/>
            <a:cs typeface="Calibri Light" panose="020F0302020204030204" pitchFamily="34" charset="0"/>
          </a:endParaRPr>
        </a:p>
      </dgm:t>
    </dgm:pt>
    <dgm:pt modelId="{DC374A75-D010-4415-8140-968F51E08B78}">
      <dgm:prSet custT="1"/>
      <dgm:spPr>
        <a:solidFill>
          <a:srgbClr val="00529D"/>
        </a:solidFill>
      </dgm:spPr>
      <dgm:t>
        <a:bodyPr/>
        <a:lstStyle/>
        <a:p>
          <a:pPr rtl="0"/>
          <a:r>
            <a:rPr lang="en-US" sz="2800">
              <a:latin typeface="Calibri Light" panose="020F0302020204030204" pitchFamily="34" charset="0"/>
              <a:cs typeface="Calibri Light" panose="020F0302020204030204" pitchFamily="34" charset="0"/>
            </a:rPr>
            <a:t>Behavior associated with an individual's or group’s decision on whether or not to accept new ideas, practices or products</a:t>
          </a:r>
        </a:p>
      </dgm:t>
    </dgm:pt>
    <dgm:pt modelId="{ED251CB4-77A1-455D-B20C-EF6DB1816D4D}" type="parTrans" cxnId="{F0751A27-CEDA-4A01-ACCE-4EAD615FF2B7}">
      <dgm:prSet/>
      <dgm:spPr/>
      <dgm:t>
        <a:bodyPr/>
        <a:lstStyle/>
        <a:p>
          <a:endParaRPr lang="en-US">
            <a:latin typeface="Calibri Light" panose="020F0302020204030204" pitchFamily="34" charset="0"/>
            <a:cs typeface="Calibri Light" panose="020F0302020204030204" pitchFamily="34" charset="0"/>
          </a:endParaRPr>
        </a:p>
      </dgm:t>
    </dgm:pt>
    <dgm:pt modelId="{C1232EA5-2FD3-43AE-A54D-114C22D6FC7A}" type="sibTrans" cxnId="{F0751A27-CEDA-4A01-ACCE-4EAD615FF2B7}">
      <dgm:prSet/>
      <dgm:spPr/>
      <dgm:t>
        <a:bodyPr/>
        <a:lstStyle/>
        <a:p>
          <a:endParaRPr lang="en-US">
            <a:latin typeface="Calibri Light" panose="020F0302020204030204" pitchFamily="34" charset="0"/>
            <a:cs typeface="Calibri Light" panose="020F0302020204030204" pitchFamily="34" charset="0"/>
          </a:endParaRPr>
        </a:p>
      </dgm:t>
    </dgm:pt>
    <dgm:pt modelId="{1723A2EE-420B-4BF6-9B94-FD6D0F39A20F}">
      <dgm:prSet/>
      <dgm:spPr>
        <a:solidFill>
          <a:srgbClr val="000F29"/>
        </a:solidFill>
      </dgm:spPr>
      <dgm:t>
        <a:bodyPr/>
        <a:lstStyle/>
        <a:p>
          <a:pPr rtl="0"/>
          <a:r>
            <a:rPr lang="en-US">
              <a:latin typeface="Calibri Light" panose="020F0302020204030204" pitchFamily="34" charset="0"/>
              <a:cs typeface="Calibri Light" panose="020F0302020204030204" pitchFamily="34" charset="0"/>
            </a:rPr>
            <a:t>Technology Transfer</a:t>
          </a:r>
        </a:p>
      </dgm:t>
    </dgm:pt>
    <dgm:pt modelId="{B640E86D-6592-48B8-A4C3-BA8D27F321DC}" type="parTrans" cxnId="{DF6C888A-8BB3-4233-92B9-30307210D2B9}">
      <dgm:prSet/>
      <dgm:spPr/>
      <dgm:t>
        <a:bodyPr/>
        <a:lstStyle/>
        <a:p>
          <a:endParaRPr lang="en-US">
            <a:latin typeface="Calibri Light" panose="020F0302020204030204" pitchFamily="34" charset="0"/>
            <a:cs typeface="Calibri Light" panose="020F0302020204030204" pitchFamily="34" charset="0"/>
          </a:endParaRPr>
        </a:p>
      </dgm:t>
    </dgm:pt>
    <dgm:pt modelId="{415A55D5-32B7-4B29-9E0E-4DA1518C3CFF}" type="sibTrans" cxnId="{DF6C888A-8BB3-4233-92B9-30307210D2B9}">
      <dgm:prSet/>
      <dgm:spPr/>
      <dgm:t>
        <a:bodyPr/>
        <a:lstStyle/>
        <a:p>
          <a:endParaRPr lang="en-US">
            <a:latin typeface="Calibri Light" panose="020F0302020204030204" pitchFamily="34" charset="0"/>
            <a:cs typeface="Calibri Light" panose="020F0302020204030204" pitchFamily="34" charset="0"/>
          </a:endParaRPr>
        </a:p>
      </dgm:t>
    </dgm:pt>
    <dgm:pt modelId="{7C78CAE0-0A27-4123-9332-8C0011CC940E}">
      <dgm:prSet custT="1"/>
      <dgm:spPr>
        <a:solidFill>
          <a:srgbClr val="00529D"/>
        </a:solidFill>
      </dgm:spPr>
      <dgm:t>
        <a:bodyPr/>
        <a:lstStyle/>
        <a:p>
          <a:pPr rtl="0"/>
          <a:r>
            <a:rPr lang="en-US" sz="2800">
              <a:latin typeface="Calibri Light" panose="020F0302020204030204" pitchFamily="34" charset="0"/>
              <a:cs typeface="Calibri Light" panose="020F0302020204030204" pitchFamily="34" charset="0"/>
            </a:rPr>
            <a:t>The process by which the adoption of a new idea, practice, or product spreads throughout a group, community or society</a:t>
          </a:r>
        </a:p>
      </dgm:t>
    </dgm:pt>
    <dgm:pt modelId="{A26E71D4-9725-4D31-B2A8-A511575002C4}" type="parTrans" cxnId="{A39E9809-3F01-49B8-9668-66B7F03DF7F1}">
      <dgm:prSet/>
      <dgm:spPr/>
      <dgm:t>
        <a:bodyPr/>
        <a:lstStyle/>
        <a:p>
          <a:endParaRPr lang="en-US">
            <a:latin typeface="Calibri Light" panose="020F0302020204030204" pitchFamily="34" charset="0"/>
            <a:cs typeface="Calibri Light" panose="020F0302020204030204" pitchFamily="34" charset="0"/>
          </a:endParaRPr>
        </a:p>
      </dgm:t>
    </dgm:pt>
    <dgm:pt modelId="{2AF6570B-5535-486E-B26F-468A8D365DE4}" type="sibTrans" cxnId="{A39E9809-3F01-49B8-9668-66B7F03DF7F1}">
      <dgm:prSet/>
      <dgm:spPr/>
      <dgm:t>
        <a:bodyPr/>
        <a:lstStyle/>
        <a:p>
          <a:endParaRPr lang="en-US">
            <a:latin typeface="Calibri Light" panose="020F0302020204030204" pitchFamily="34" charset="0"/>
            <a:cs typeface="Calibri Light" panose="020F0302020204030204" pitchFamily="34" charset="0"/>
          </a:endParaRPr>
        </a:p>
      </dgm:t>
    </dgm:pt>
    <dgm:pt modelId="{7C5E7FA1-A83D-4BCE-8BED-4EEDA93E06A2}">
      <dgm:prSet/>
      <dgm:spPr>
        <a:solidFill>
          <a:srgbClr val="005941"/>
        </a:solidFill>
      </dgm:spPr>
      <dgm:t>
        <a:bodyPr/>
        <a:lstStyle/>
        <a:p>
          <a:pPr rtl="0"/>
          <a:r>
            <a:rPr lang="en-US">
              <a:latin typeface="Calibri Light" panose="020F0302020204030204" pitchFamily="34" charset="0"/>
              <a:cs typeface="Calibri Light" panose="020F0302020204030204" pitchFamily="34" charset="0"/>
            </a:rPr>
            <a:t>How To Impact Change</a:t>
          </a:r>
        </a:p>
      </dgm:t>
    </dgm:pt>
    <dgm:pt modelId="{C755A007-437B-43B4-9EB6-967D4CA469E6}" type="sibTrans" cxnId="{7AD9050A-AF6C-4FD5-86F7-CB36ABE6DF6A}">
      <dgm:prSet/>
      <dgm:spPr/>
      <dgm:t>
        <a:bodyPr/>
        <a:lstStyle/>
        <a:p>
          <a:endParaRPr lang="en-US">
            <a:latin typeface="Calibri Light" panose="020F0302020204030204" pitchFamily="34" charset="0"/>
            <a:cs typeface="Calibri Light" panose="020F0302020204030204" pitchFamily="34" charset="0"/>
          </a:endParaRPr>
        </a:p>
      </dgm:t>
    </dgm:pt>
    <dgm:pt modelId="{057959FF-2338-46D7-9898-48E4BCE0BC73}" type="parTrans" cxnId="{7AD9050A-AF6C-4FD5-86F7-CB36ABE6DF6A}">
      <dgm:prSet/>
      <dgm:spPr/>
      <dgm:t>
        <a:bodyPr/>
        <a:lstStyle/>
        <a:p>
          <a:endParaRPr lang="en-US">
            <a:latin typeface="Calibri Light" panose="020F0302020204030204" pitchFamily="34" charset="0"/>
            <a:cs typeface="Calibri Light" panose="020F0302020204030204" pitchFamily="34" charset="0"/>
          </a:endParaRPr>
        </a:p>
      </dgm:t>
    </dgm:pt>
    <dgm:pt modelId="{1B919CB4-F6A5-4E14-A4A8-F4068AE31F85}" type="pres">
      <dgm:prSet presAssocID="{5DD93678-8472-44E1-8103-287BCF02F3D7}" presName="Name0" presStyleCnt="0">
        <dgm:presLayoutVars>
          <dgm:chPref val="1"/>
          <dgm:dir/>
          <dgm:animOne val="branch"/>
          <dgm:animLvl val="lvl"/>
          <dgm:resizeHandles/>
        </dgm:presLayoutVars>
      </dgm:prSet>
      <dgm:spPr/>
    </dgm:pt>
    <dgm:pt modelId="{36953F08-2E99-4F16-A413-BD0F24F6A660}" type="pres">
      <dgm:prSet presAssocID="{7C5E7FA1-A83D-4BCE-8BED-4EEDA93E06A2}" presName="vertOne" presStyleCnt="0"/>
      <dgm:spPr/>
    </dgm:pt>
    <dgm:pt modelId="{1C33676C-CDE7-441B-A409-56207ABCA473}" type="pres">
      <dgm:prSet presAssocID="{7C5E7FA1-A83D-4BCE-8BED-4EEDA93E06A2}" presName="txOne" presStyleLbl="node0" presStyleIdx="0" presStyleCnt="1" custScaleY="56785" custLinFactNeighborX="-576" custLinFactNeighborY="5792">
        <dgm:presLayoutVars>
          <dgm:chPref val="3"/>
        </dgm:presLayoutVars>
      </dgm:prSet>
      <dgm:spPr/>
    </dgm:pt>
    <dgm:pt modelId="{B46A7762-5197-4B71-A87E-7CAF03A8461C}" type="pres">
      <dgm:prSet presAssocID="{7C5E7FA1-A83D-4BCE-8BED-4EEDA93E06A2}" presName="parTransOne" presStyleCnt="0"/>
      <dgm:spPr/>
    </dgm:pt>
    <dgm:pt modelId="{D9C45679-36B2-4E3A-B847-F14FEFFAE544}" type="pres">
      <dgm:prSet presAssocID="{7C5E7FA1-A83D-4BCE-8BED-4EEDA93E06A2}" presName="horzOne" presStyleCnt="0"/>
      <dgm:spPr/>
    </dgm:pt>
    <dgm:pt modelId="{77586BD3-A7F1-45DC-8566-01F3FBF87B93}" type="pres">
      <dgm:prSet presAssocID="{E3211187-742C-4CCE-B384-33E8B7F08D97}" presName="vertTwo" presStyleCnt="0"/>
      <dgm:spPr/>
    </dgm:pt>
    <dgm:pt modelId="{0EA4EF48-40FB-46B2-8BB3-52B1A3C1F9A5}" type="pres">
      <dgm:prSet presAssocID="{E3211187-742C-4CCE-B384-33E8B7F08D97}" presName="txTwo" presStyleLbl="node2" presStyleIdx="0" presStyleCnt="2" custScaleY="44208">
        <dgm:presLayoutVars>
          <dgm:chPref val="3"/>
        </dgm:presLayoutVars>
      </dgm:prSet>
      <dgm:spPr/>
    </dgm:pt>
    <dgm:pt modelId="{E6E57C15-1410-4767-8107-F2BA78D536A0}" type="pres">
      <dgm:prSet presAssocID="{E3211187-742C-4CCE-B384-33E8B7F08D97}" presName="parTransTwo" presStyleCnt="0"/>
      <dgm:spPr/>
    </dgm:pt>
    <dgm:pt modelId="{5BE01B43-55A7-4253-ADD2-5D9F27BC4FDD}" type="pres">
      <dgm:prSet presAssocID="{E3211187-742C-4CCE-B384-33E8B7F08D97}" presName="horzTwo" presStyleCnt="0"/>
      <dgm:spPr/>
    </dgm:pt>
    <dgm:pt modelId="{B2945977-7AA8-4632-A387-AD66F066ECC7}" type="pres">
      <dgm:prSet presAssocID="{DC374A75-D010-4415-8140-968F51E08B78}" presName="vertThree" presStyleCnt="0"/>
      <dgm:spPr/>
    </dgm:pt>
    <dgm:pt modelId="{F3BB6D4C-3DEE-4E6A-A20F-73F37A17C782}" type="pres">
      <dgm:prSet presAssocID="{DC374A75-D010-4415-8140-968F51E08B78}" presName="txThree" presStyleLbl="node3" presStyleIdx="0" presStyleCnt="2" custScaleY="137171">
        <dgm:presLayoutVars>
          <dgm:chPref val="3"/>
        </dgm:presLayoutVars>
      </dgm:prSet>
      <dgm:spPr/>
    </dgm:pt>
    <dgm:pt modelId="{20B30BAC-D9FB-4F61-B16B-50D412BE61AC}" type="pres">
      <dgm:prSet presAssocID="{DC374A75-D010-4415-8140-968F51E08B78}" presName="horzThree" presStyleCnt="0"/>
      <dgm:spPr/>
    </dgm:pt>
    <dgm:pt modelId="{60875389-19DA-4B66-881D-A2E017EDCB66}" type="pres">
      <dgm:prSet presAssocID="{694C7255-E4F9-427A-836C-75E3C797912F}" presName="sibSpaceTwo" presStyleCnt="0"/>
      <dgm:spPr/>
    </dgm:pt>
    <dgm:pt modelId="{FBADBF2C-C45B-4BAA-A90D-C2A2EA61DC78}" type="pres">
      <dgm:prSet presAssocID="{1723A2EE-420B-4BF6-9B94-FD6D0F39A20F}" presName="vertTwo" presStyleCnt="0"/>
      <dgm:spPr/>
    </dgm:pt>
    <dgm:pt modelId="{A057FDC2-1A27-4A4D-8DA2-77E68E433BB3}" type="pres">
      <dgm:prSet presAssocID="{1723A2EE-420B-4BF6-9B94-FD6D0F39A20F}" presName="txTwo" presStyleLbl="node2" presStyleIdx="1" presStyleCnt="2" custScaleY="44208">
        <dgm:presLayoutVars>
          <dgm:chPref val="3"/>
        </dgm:presLayoutVars>
      </dgm:prSet>
      <dgm:spPr/>
    </dgm:pt>
    <dgm:pt modelId="{55634E89-3729-4FC3-B00B-91B2F88E5806}" type="pres">
      <dgm:prSet presAssocID="{1723A2EE-420B-4BF6-9B94-FD6D0F39A20F}" presName="parTransTwo" presStyleCnt="0"/>
      <dgm:spPr/>
    </dgm:pt>
    <dgm:pt modelId="{ADFD938B-12FC-4166-A507-3C5B8F169825}" type="pres">
      <dgm:prSet presAssocID="{1723A2EE-420B-4BF6-9B94-FD6D0F39A20F}" presName="horzTwo" presStyleCnt="0"/>
      <dgm:spPr/>
    </dgm:pt>
    <dgm:pt modelId="{B3118C06-7637-4DD2-BCB1-D6D8039CE241}" type="pres">
      <dgm:prSet presAssocID="{7C78CAE0-0A27-4123-9332-8C0011CC940E}" presName="vertThree" presStyleCnt="0"/>
      <dgm:spPr/>
    </dgm:pt>
    <dgm:pt modelId="{A80DA2B2-93C7-4719-9E91-012DB2146D42}" type="pres">
      <dgm:prSet presAssocID="{7C78CAE0-0A27-4123-9332-8C0011CC940E}" presName="txThree" presStyleLbl="node3" presStyleIdx="1" presStyleCnt="2" custScaleY="137171">
        <dgm:presLayoutVars>
          <dgm:chPref val="3"/>
        </dgm:presLayoutVars>
      </dgm:prSet>
      <dgm:spPr/>
    </dgm:pt>
    <dgm:pt modelId="{5F16C42A-FE98-4DF1-A97A-04F82A84BFE6}" type="pres">
      <dgm:prSet presAssocID="{7C78CAE0-0A27-4123-9332-8C0011CC940E}" presName="horzThree" presStyleCnt="0"/>
      <dgm:spPr/>
    </dgm:pt>
  </dgm:ptLst>
  <dgm:cxnLst>
    <dgm:cxn modelId="{9A224E07-982B-4A86-A8BA-8725B5E95DB7}" type="presOf" srcId="{DC374A75-D010-4415-8140-968F51E08B78}" destId="{F3BB6D4C-3DEE-4E6A-A20F-73F37A17C782}" srcOrd="0" destOrd="0" presId="urn:microsoft.com/office/officeart/2005/8/layout/hierarchy4"/>
    <dgm:cxn modelId="{A39E9809-3F01-49B8-9668-66B7F03DF7F1}" srcId="{1723A2EE-420B-4BF6-9B94-FD6D0F39A20F}" destId="{7C78CAE0-0A27-4123-9332-8C0011CC940E}" srcOrd="0" destOrd="0" parTransId="{A26E71D4-9725-4D31-B2A8-A511575002C4}" sibTransId="{2AF6570B-5535-486E-B26F-468A8D365DE4}"/>
    <dgm:cxn modelId="{7AD9050A-AF6C-4FD5-86F7-CB36ABE6DF6A}" srcId="{5DD93678-8472-44E1-8103-287BCF02F3D7}" destId="{7C5E7FA1-A83D-4BCE-8BED-4EEDA93E06A2}" srcOrd="0" destOrd="0" parTransId="{057959FF-2338-46D7-9898-48E4BCE0BC73}" sibTransId="{C755A007-437B-43B4-9EB6-967D4CA469E6}"/>
    <dgm:cxn modelId="{F0751A27-CEDA-4A01-ACCE-4EAD615FF2B7}" srcId="{E3211187-742C-4CCE-B384-33E8B7F08D97}" destId="{DC374A75-D010-4415-8140-968F51E08B78}" srcOrd="0" destOrd="0" parTransId="{ED251CB4-77A1-455D-B20C-EF6DB1816D4D}" sibTransId="{C1232EA5-2FD3-43AE-A54D-114C22D6FC7A}"/>
    <dgm:cxn modelId="{97777B3D-D8A2-4EA1-9D75-A4198395B930}" type="presOf" srcId="{1723A2EE-420B-4BF6-9B94-FD6D0F39A20F}" destId="{A057FDC2-1A27-4A4D-8DA2-77E68E433BB3}" srcOrd="0" destOrd="0" presId="urn:microsoft.com/office/officeart/2005/8/layout/hierarchy4"/>
    <dgm:cxn modelId="{E2FBCB71-D6B7-4DD4-9EE6-4EF2CB0323E5}" type="presOf" srcId="{5DD93678-8472-44E1-8103-287BCF02F3D7}" destId="{1B919CB4-F6A5-4E14-A4A8-F4068AE31F85}" srcOrd="0" destOrd="0" presId="urn:microsoft.com/office/officeart/2005/8/layout/hierarchy4"/>
    <dgm:cxn modelId="{04A59E84-400D-4505-A285-26E49F58D524}" type="presOf" srcId="{E3211187-742C-4CCE-B384-33E8B7F08D97}" destId="{0EA4EF48-40FB-46B2-8BB3-52B1A3C1F9A5}" srcOrd="0" destOrd="0" presId="urn:microsoft.com/office/officeart/2005/8/layout/hierarchy4"/>
    <dgm:cxn modelId="{D2FBA786-0F54-4864-9423-E32C7B524877}" srcId="{7C5E7FA1-A83D-4BCE-8BED-4EEDA93E06A2}" destId="{E3211187-742C-4CCE-B384-33E8B7F08D97}" srcOrd="0" destOrd="0" parTransId="{6672C244-217C-4C96-81C0-BAA5F66D8B71}" sibTransId="{694C7255-E4F9-427A-836C-75E3C797912F}"/>
    <dgm:cxn modelId="{DF6C888A-8BB3-4233-92B9-30307210D2B9}" srcId="{7C5E7FA1-A83D-4BCE-8BED-4EEDA93E06A2}" destId="{1723A2EE-420B-4BF6-9B94-FD6D0F39A20F}" srcOrd="1" destOrd="0" parTransId="{B640E86D-6592-48B8-A4C3-BA8D27F321DC}" sibTransId="{415A55D5-32B7-4B29-9E0E-4DA1518C3CFF}"/>
    <dgm:cxn modelId="{70DE3D91-317D-4BFC-BBEC-951ADF63C726}" type="presOf" srcId="{7C78CAE0-0A27-4123-9332-8C0011CC940E}" destId="{A80DA2B2-93C7-4719-9E91-012DB2146D42}" srcOrd="0" destOrd="0" presId="urn:microsoft.com/office/officeart/2005/8/layout/hierarchy4"/>
    <dgm:cxn modelId="{752F1598-79D7-43A7-B16A-BF4880CAE8B8}" type="presOf" srcId="{7C5E7FA1-A83D-4BCE-8BED-4EEDA93E06A2}" destId="{1C33676C-CDE7-441B-A409-56207ABCA473}" srcOrd="0" destOrd="0" presId="urn:microsoft.com/office/officeart/2005/8/layout/hierarchy4"/>
    <dgm:cxn modelId="{8765C685-39D0-44BC-9EBD-AA6397F6D0EA}" type="presParOf" srcId="{1B919CB4-F6A5-4E14-A4A8-F4068AE31F85}" destId="{36953F08-2E99-4F16-A413-BD0F24F6A660}" srcOrd="0" destOrd="0" presId="urn:microsoft.com/office/officeart/2005/8/layout/hierarchy4"/>
    <dgm:cxn modelId="{78029692-8B6F-44A5-B113-12A30F67C4F8}" type="presParOf" srcId="{36953F08-2E99-4F16-A413-BD0F24F6A660}" destId="{1C33676C-CDE7-441B-A409-56207ABCA473}" srcOrd="0" destOrd="0" presId="urn:microsoft.com/office/officeart/2005/8/layout/hierarchy4"/>
    <dgm:cxn modelId="{AFC55FD3-C142-4632-838A-A3D0F7DDCEAC}" type="presParOf" srcId="{36953F08-2E99-4F16-A413-BD0F24F6A660}" destId="{B46A7762-5197-4B71-A87E-7CAF03A8461C}" srcOrd="1" destOrd="0" presId="urn:microsoft.com/office/officeart/2005/8/layout/hierarchy4"/>
    <dgm:cxn modelId="{267C2F1E-9C80-4C4A-BC16-91ED6F9D4756}" type="presParOf" srcId="{36953F08-2E99-4F16-A413-BD0F24F6A660}" destId="{D9C45679-36B2-4E3A-B847-F14FEFFAE544}" srcOrd="2" destOrd="0" presId="urn:microsoft.com/office/officeart/2005/8/layout/hierarchy4"/>
    <dgm:cxn modelId="{02A3B3B9-5263-4064-95CD-485B3F5840E8}" type="presParOf" srcId="{D9C45679-36B2-4E3A-B847-F14FEFFAE544}" destId="{77586BD3-A7F1-45DC-8566-01F3FBF87B93}" srcOrd="0" destOrd="0" presId="urn:microsoft.com/office/officeart/2005/8/layout/hierarchy4"/>
    <dgm:cxn modelId="{4BBED210-B414-471E-9CA9-AC229B9CFB69}" type="presParOf" srcId="{77586BD3-A7F1-45DC-8566-01F3FBF87B93}" destId="{0EA4EF48-40FB-46B2-8BB3-52B1A3C1F9A5}" srcOrd="0" destOrd="0" presId="urn:microsoft.com/office/officeart/2005/8/layout/hierarchy4"/>
    <dgm:cxn modelId="{8C5967E6-0A7F-40EB-94F9-BEF71731E3C0}" type="presParOf" srcId="{77586BD3-A7F1-45DC-8566-01F3FBF87B93}" destId="{E6E57C15-1410-4767-8107-F2BA78D536A0}" srcOrd="1" destOrd="0" presId="urn:microsoft.com/office/officeart/2005/8/layout/hierarchy4"/>
    <dgm:cxn modelId="{DD2B6B82-234A-4265-9BEF-1DB1350C424B}" type="presParOf" srcId="{77586BD3-A7F1-45DC-8566-01F3FBF87B93}" destId="{5BE01B43-55A7-4253-ADD2-5D9F27BC4FDD}" srcOrd="2" destOrd="0" presId="urn:microsoft.com/office/officeart/2005/8/layout/hierarchy4"/>
    <dgm:cxn modelId="{1BFF98FF-1ADD-4456-ABEA-1652403BCFF6}" type="presParOf" srcId="{5BE01B43-55A7-4253-ADD2-5D9F27BC4FDD}" destId="{B2945977-7AA8-4632-A387-AD66F066ECC7}" srcOrd="0" destOrd="0" presId="urn:microsoft.com/office/officeart/2005/8/layout/hierarchy4"/>
    <dgm:cxn modelId="{A92425A0-4D26-4723-8DF9-CC1E10297BB5}" type="presParOf" srcId="{B2945977-7AA8-4632-A387-AD66F066ECC7}" destId="{F3BB6D4C-3DEE-4E6A-A20F-73F37A17C782}" srcOrd="0" destOrd="0" presId="urn:microsoft.com/office/officeart/2005/8/layout/hierarchy4"/>
    <dgm:cxn modelId="{07ECF7CA-96DD-411C-AC0B-AA8D38C1BD9A}" type="presParOf" srcId="{B2945977-7AA8-4632-A387-AD66F066ECC7}" destId="{20B30BAC-D9FB-4F61-B16B-50D412BE61AC}" srcOrd="1" destOrd="0" presId="urn:microsoft.com/office/officeart/2005/8/layout/hierarchy4"/>
    <dgm:cxn modelId="{3D493AFB-29B8-4692-86C3-4CE88145069F}" type="presParOf" srcId="{D9C45679-36B2-4E3A-B847-F14FEFFAE544}" destId="{60875389-19DA-4B66-881D-A2E017EDCB66}" srcOrd="1" destOrd="0" presId="urn:microsoft.com/office/officeart/2005/8/layout/hierarchy4"/>
    <dgm:cxn modelId="{B6E00ADF-96EC-4AC5-A3FD-C4F3528C9B54}" type="presParOf" srcId="{D9C45679-36B2-4E3A-B847-F14FEFFAE544}" destId="{FBADBF2C-C45B-4BAA-A90D-C2A2EA61DC78}" srcOrd="2" destOrd="0" presId="urn:microsoft.com/office/officeart/2005/8/layout/hierarchy4"/>
    <dgm:cxn modelId="{6F73F05F-A010-465E-A3C7-7BFD5BEF1BF7}" type="presParOf" srcId="{FBADBF2C-C45B-4BAA-A90D-C2A2EA61DC78}" destId="{A057FDC2-1A27-4A4D-8DA2-77E68E433BB3}" srcOrd="0" destOrd="0" presId="urn:microsoft.com/office/officeart/2005/8/layout/hierarchy4"/>
    <dgm:cxn modelId="{B5792F83-8C73-4DE9-940F-58991267ABA5}" type="presParOf" srcId="{FBADBF2C-C45B-4BAA-A90D-C2A2EA61DC78}" destId="{55634E89-3729-4FC3-B00B-91B2F88E5806}" srcOrd="1" destOrd="0" presId="urn:microsoft.com/office/officeart/2005/8/layout/hierarchy4"/>
    <dgm:cxn modelId="{9C693206-568E-48E2-9C4C-C7347401DFC6}" type="presParOf" srcId="{FBADBF2C-C45B-4BAA-A90D-C2A2EA61DC78}" destId="{ADFD938B-12FC-4166-A507-3C5B8F169825}" srcOrd="2" destOrd="0" presId="urn:microsoft.com/office/officeart/2005/8/layout/hierarchy4"/>
    <dgm:cxn modelId="{5D76B80B-3252-4AD6-996A-037CA6E462DB}" type="presParOf" srcId="{ADFD938B-12FC-4166-A507-3C5B8F169825}" destId="{B3118C06-7637-4DD2-BCB1-D6D8039CE241}" srcOrd="0" destOrd="0" presId="urn:microsoft.com/office/officeart/2005/8/layout/hierarchy4"/>
    <dgm:cxn modelId="{EC38DA40-4C2B-4B29-8FEA-476495DEE9FD}" type="presParOf" srcId="{B3118C06-7637-4DD2-BCB1-D6D8039CE241}" destId="{A80DA2B2-93C7-4719-9E91-012DB2146D42}" srcOrd="0" destOrd="0" presId="urn:microsoft.com/office/officeart/2005/8/layout/hierarchy4"/>
    <dgm:cxn modelId="{D68391E4-ABFF-45B8-A2C1-215C7B1FA020}" type="presParOf" srcId="{B3118C06-7637-4DD2-BCB1-D6D8039CE241}" destId="{5F16C42A-FE98-4DF1-A97A-04F82A84BFE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3676C-CDE7-441B-A409-56207ABCA473}">
      <dsp:nvSpPr>
        <dsp:cNvPr id="0" name=""/>
        <dsp:cNvSpPr/>
      </dsp:nvSpPr>
      <dsp:spPr>
        <a:xfrm>
          <a:off x="0" y="9819"/>
          <a:ext cx="7538230" cy="1211976"/>
        </a:xfrm>
        <a:prstGeom prst="roundRect">
          <a:avLst>
            <a:gd name="adj" fmla="val 10000"/>
          </a:avLst>
        </a:prstGeom>
        <a:solidFill>
          <a:srgbClr val="0059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rtl="0">
            <a:lnSpc>
              <a:spcPct val="90000"/>
            </a:lnSpc>
            <a:spcBef>
              <a:spcPct val="0"/>
            </a:spcBef>
            <a:spcAft>
              <a:spcPct val="35000"/>
            </a:spcAft>
            <a:buNone/>
          </a:pPr>
          <a:r>
            <a:rPr lang="en-US" sz="5200" kern="1200">
              <a:latin typeface="Calibri Light" panose="020F0302020204030204" pitchFamily="34" charset="0"/>
              <a:cs typeface="Calibri Light" panose="020F0302020204030204" pitchFamily="34" charset="0"/>
            </a:rPr>
            <a:t>How To Impact Change</a:t>
          </a:r>
        </a:p>
      </dsp:txBody>
      <dsp:txXfrm>
        <a:off x="35498" y="45317"/>
        <a:ext cx="7467234" cy="1140980"/>
      </dsp:txXfrm>
    </dsp:sp>
    <dsp:sp modelId="{0EA4EF48-40FB-46B2-8BB3-52B1A3C1F9A5}">
      <dsp:nvSpPr>
        <dsp:cNvPr id="0" name=""/>
        <dsp:cNvSpPr/>
      </dsp:nvSpPr>
      <dsp:spPr>
        <a:xfrm>
          <a:off x="10142" y="1378619"/>
          <a:ext cx="3610131" cy="943542"/>
        </a:xfrm>
        <a:prstGeom prst="roundRect">
          <a:avLst>
            <a:gd name="adj" fmla="val 10000"/>
          </a:avLst>
        </a:prstGeom>
        <a:solidFill>
          <a:srgbClr val="000F2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latin typeface="Calibri Light" panose="020F0302020204030204" pitchFamily="34" charset="0"/>
              <a:cs typeface="Calibri Light" panose="020F0302020204030204" pitchFamily="34" charset="0"/>
            </a:rPr>
            <a:t>Adoption</a:t>
          </a:r>
        </a:p>
      </dsp:txBody>
      <dsp:txXfrm>
        <a:off x="37777" y="1406254"/>
        <a:ext cx="3554861" cy="888272"/>
      </dsp:txXfrm>
    </dsp:sp>
    <dsp:sp modelId="{F3BB6D4C-3DEE-4E6A-A20F-73F37A17C782}">
      <dsp:nvSpPr>
        <dsp:cNvPr id="0" name=""/>
        <dsp:cNvSpPr/>
      </dsp:nvSpPr>
      <dsp:spPr>
        <a:xfrm>
          <a:off x="20693" y="2488626"/>
          <a:ext cx="3589030" cy="2927676"/>
        </a:xfrm>
        <a:prstGeom prst="roundRect">
          <a:avLst>
            <a:gd name="adj" fmla="val 10000"/>
          </a:avLst>
        </a:prstGeom>
        <a:solidFill>
          <a:srgbClr val="0052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a:latin typeface="Calibri Light" panose="020F0302020204030204" pitchFamily="34" charset="0"/>
              <a:cs typeface="Calibri Light" panose="020F0302020204030204" pitchFamily="34" charset="0"/>
            </a:rPr>
            <a:t>Behavior associated with an individual's or group’s decision on whether or not to accept new ideas, practices or products</a:t>
          </a:r>
        </a:p>
      </dsp:txBody>
      <dsp:txXfrm>
        <a:off x="106442" y="2574375"/>
        <a:ext cx="3417532" cy="2756178"/>
      </dsp:txXfrm>
    </dsp:sp>
    <dsp:sp modelId="{A057FDC2-1A27-4A4D-8DA2-77E68E433BB3}">
      <dsp:nvSpPr>
        <dsp:cNvPr id="0" name=""/>
        <dsp:cNvSpPr/>
      </dsp:nvSpPr>
      <dsp:spPr>
        <a:xfrm>
          <a:off x="3923525" y="1378619"/>
          <a:ext cx="3610131" cy="943542"/>
        </a:xfrm>
        <a:prstGeom prst="roundRect">
          <a:avLst>
            <a:gd name="adj" fmla="val 10000"/>
          </a:avLst>
        </a:prstGeom>
        <a:solidFill>
          <a:srgbClr val="000F2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a:latin typeface="Calibri Light" panose="020F0302020204030204" pitchFamily="34" charset="0"/>
              <a:cs typeface="Calibri Light" panose="020F0302020204030204" pitchFamily="34" charset="0"/>
            </a:rPr>
            <a:t>Technology Transfer</a:t>
          </a:r>
        </a:p>
      </dsp:txBody>
      <dsp:txXfrm>
        <a:off x="3951160" y="1406254"/>
        <a:ext cx="3554861" cy="888272"/>
      </dsp:txXfrm>
    </dsp:sp>
    <dsp:sp modelId="{A80DA2B2-93C7-4719-9E91-012DB2146D42}">
      <dsp:nvSpPr>
        <dsp:cNvPr id="0" name=""/>
        <dsp:cNvSpPr/>
      </dsp:nvSpPr>
      <dsp:spPr>
        <a:xfrm>
          <a:off x="3930566" y="2488626"/>
          <a:ext cx="3596050" cy="2927676"/>
        </a:xfrm>
        <a:prstGeom prst="roundRect">
          <a:avLst>
            <a:gd name="adj" fmla="val 10000"/>
          </a:avLst>
        </a:prstGeom>
        <a:solidFill>
          <a:srgbClr val="0052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0">
            <a:lnSpc>
              <a:spcPct val="90000"/>
            </a:lnSpc>
            <a:spcBef>
              <a:spcPct val="0"/>
            </a:spcBef>
            <a:spcAft>
              <a:spcPct val="35000"/>
            </a:spcAft>
            <a:buNone/>
          </a:pPr>
          <a:r>
            <a:rPr lang="en-US" sz="2800" kern="1200">
              <a:latin typeface="Calibri Light" panose="020F0302020204030204" pitchFamily="34" charset="0"/>
              <a:cs typeface="Calibri Light" panose="020F0302020204030204" pitchFamily="34" charset="0"/>
            </a:rPr>
            <a:t>The process by which the adoption of a new idea, practice, or product spreads throughout a group, community or society</a:t>
          </a:r>
        </a:p>
      </dsp:txBody>
      <dsp:txXfrm>
        <a:off x="4016315" y="2574375"/>
        <a:ext cx="3424552" cy="27561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752A40A-91C3-4D65-A6E1-F7365BB5F6C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8E67FB-70C1-4228-9C26-7F1C2DFAC6A1}" type="slidenum">
              <a:rPr lang="en-US" smtClean="0"/>
              <a:t>‹#›</a:t>
            </a:fld>
            <a:endParaRPr lang="en-US"/>
          </a:p>
        </p:txBody>
      </p:sp>
    </p:spTree>
    <p:extLst>
      <p:ext uri="{BB962C8B-B14F-4D97-AF65-F5344CB8AC3E}">
        <p14:creationId xmlns:p14="http://schemas.microsoft.com/office/powerpoint/2010/main" val="3273399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4CB4F-A777-4E75-8920-F44C9975E81D}" type="datetimeFigureOut">
              <a:rPr lang="en-US" smtClean="0"/>
              <a:t>1/12/2026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D3564-BA70-487D-809A-030C0B32E9FE}" type="slidenum">
              <a:rPr lang="en-US" smtClean="0"/>
              <a:t>‹#›</a:t>
            </a:fld>
            <a:endParaRPr lang="en-US"/>
          </a:p>
        </p:txBody>
      </p:sp>
    </p:spTree>
    <p:extLst>
      <p:ext uri="{BB962C8B-B14F-4D97-AF65-F5344CB8AC3E}">
        <p14:creationId xmlns:p14="http://schemas.microsoft.com/office/powerpoint/2010/main" val="163958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current perception:  Most people initially agree to do no-till because of the potential to reduce erosion. Change picture to localized conditions</a:t>
            </a:r>
          </a:p>
        </p:txBody>
      </p:sp>
      <p:sp>
        <p:nvSpPr>
          <p:cNvPr id="4" name="Slide Number Placeholder 3"/>
          <p:cNvSpPr>
            <a:spLocks noGrp="1"/>
          </p:cNvSpPr>
          <p:nvPr>
            <p:ph type="sldNum" sz="quarter" idx="5"/>
          </p:nvPr>
        </p:nvSpPr>
        <p:spPr/>
        <p:txBody>
          <a:bodyPr/>
          <a:lstStyle/>
          <a:p>
            <a:fld id="{D8BD3564-BA70-487D-809A-030C0B32E9FE}" type="slidenum">
              <a:rPr lang="en-US" smtClean="0"/>
              <a:t>4</a:t>
            </a:fld>
            <a:endParaRPr lang="en-US"/>
          </a:p>
        </p:txBody>
      </p:sp>
    </p:spTree>
    <p:extLst>
      <p:ext uri="{BB962C8B-B14F-4D97-AF65-F5344CB8AC3E}">
        <p14:creationId xmlns:p14="http://schemas.microsoft.com/office/powerpoint/2010/main" val="108679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a:t>Adoption-</a:t>
            </a:r>
            <a:r>
              <a:rPr lang="en-US" baseline="0"/>
              <a:t>Diffusion or Adoption-Tech Transfer is a way of looking at what influences a producer’s decision to adopt an ag practice.</a:t>
            </a:r>
            <a:endParaRPr lang="en-US"/>
          </a:p>
        </p:txBody>
      </p:sp>
      <p:sp>
        <p:nvSpPr>
          <p:cNvPr id="4" name="Slide Number Placeholder 3"/>
          <p:cNvSpPr>
            <a:spLocks noGrp="1"/>
          </p:cNvSpPr>
          <p:nvPr>
            <p:ph type="sldNum" sz="quarter" idx="10"/>
          </p:nvPr>
        </p:nvSpPr>
        <p:spPr/>
        <p:txBody>
          <a:bodyPr/>
          <a:lstStyle/>
          <a:p>
            <a:fld id="{5EBEAAFE-9307-43B7-96B7-C6EBBEDC7BDF}" type="slidenum">
              <a:rPr lang="en-US" smtClean="0"/>
              <a:t>5</a:t>
            </a:fld>
            <a:endParaRPr lang="en-US"/>
          </a:p>
        </p:txBody>
      </p:sp>
    </p:spTree>
    <p:extLst>
      <p:ext uri="{BB962C8B-B14F-4D97-AF65-F5344CB8AC3E}">
        <p14:creationId xmlns:p14="http://schemas.microsoft.com/office/powerpoint/2010/main" val="129913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endParaRPr lang="en-US"/>
          </a:p>
          <a:p>
            <a:r>
              <a:rPr lang="en-US"/>
              <a:t>REFER TO THE HANDOUT </a:t>
            </a:r>
          </a:p>
          <a:p>
            <a:r>
              <a:rPr lang="en-US"/>
              <a:t>Awareness</a:t>
            </a:r>
            <a:r>
              <a:rPr lang="en-US" baseline="0"/>
              <a:t>—producer becomes “aware” of new technology through media, conferences </a:t>
            </a:r>
            <a:r>
              <a:rPr lang="en-US" baseline="0" err="1"/>
              <a:t>etc</a:t>
            </a:r>
            <a:endParaRPr lang="en-US" baseline="0"/>
          </a:p>
          <a:p>
            <a:r>
              <a:rPr lang="en-US" baseline="0"/>
              <a:t>Interest—the producer wants more information about the practice and how it will fit into their current operation.  They may read up on it, look for a consultant etc.</a:t>
            </a:r>
          </a:p>
          <a:p>
            <a:r>
              <a:rPr lang="en-US" baseline="0"/>
              <a:t>Evaluation—Still thinking about the new technology the producer makes a mental application of the practice to a specific situation on his operation.  They will ask question such as can I apply this? What will I gain? Will the gain be worth the change to what I am currently doing?  What is the downside?</a:t>
            </a:r>
          </a:p>
          <a:p>
            <a:r>
              <a:rPr lang="en-US" baseline="0"/>
              <a:t>Trial—the producer concludes that the practice has potential and will try it.  Small scale-with check strips to see how it compares.  Or they will visit others that have the new technology on their current operation or university.  </a:t>
            </a:r>
          </a:p>
          <a:p>
            <a:r>
              <a:rPr lang="en-US" baseline="0"/>
              <a:t>Adoption—a producer decides that the practice is a good one and will fully incorporate in to the operation</a:t>
            </a:r>
          </a:p>
          <a:p>
            <a:r>
              <a:rPr lang="en-US" baseline="0"/>
              <a:t>Adaptation—customization of the technology; making tweaks.</a:t>
            </a:r>
          </a:p>
          <a:p>
            <a:r>
              <a:rPr lang="en-US" baseline="0"/>
              <a:t>What do we do if the producer decides to reject the new technology?  </a:t>
            </a:r>
          </a:p>
          <a:p>
            <a:r>
              <a:rPr lang="en-US" baseline="0"/>
              <a:t>This process is not necessarily linear, sometimes they can go from an early stage to a late stage, or revert back to an earlier stage.</a:t>
            </a:r>
            <a:endParaRPr lang="en-US"/>
          </a:p>
        </p:txBody>
      </p:sp>
      <p:sp>
        <p:nvSpPr>
          <p:cNvPr id="4" name="Slide Number Placeholder 3"/>
          <p:cNvSpPr>
            <a:spLocks noGrp="1"/>
          </p:cNvSpPr>
          <p:nvPr>
            <p:ph type="sldNum" sz="quarter" idx="10"/>
          </p:nvPr>
        </p:nvSpPr>
        <p:spPr/>
        <p:txBody>
          <a:bodyPr/>
          <a:lstStyle/>
          <a:p>
            <a:fld id="{5EBEAAFE-9307-43B7-96B7-C6EBBEDC7BDF}" type="slidenum">
              <a:rPr lang="en-US" smtClean="0"/>
              <a:t>7</a:t>
            </a:fld>
            <a:endParaRPr lang="en-US"/>
          </a:p>
        </p:txBody>
      </p:sp>
    </p:spTree>
    <p:extLst>
      <p:ext uri="{BB962C8B-B14F-4D97-AF65-F5344CB8AC3E}">
        <p14:creationId xmlns:p14="http://schemas.microsoft.com/office/powerpoint/2010/main" val="4173746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virtual presentations, show this slide and then have host bring in the poll question (contained on the next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BD3564-BA70-487D-809A-030C0B32E9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5465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r>
              <a:rPr lang="en-US"/>
              <a:t>You fit in at each and every stage</a:t>
            </a:r>
          </a:p>
          <a:p>
            <a:r>
              <a:rPr lang="en-US"/>
              <a:t>From</a:t>
            </a:r>
            <a:r>
              <a:rPr lang="en-US" baseline="0"/>
              <a:t> presenting the different soil health demos for awareness to getting more interest from your newsletters, emails, presentations to assisting with the evaluation, trial, adoption and adaptation.  </a:t>
            </a:r>
            <a:endParaRPr lang="en-US"/>
          </a:p>
        </p:txBody>
      </p:sp>
      <p:sp>
        <p:nvSpPr>
          <p:cNvPr id="4" name="Slide Number Placeholder 3"/>
          <p:cNvSpPr>
            <a:spLocks noGrp="1"/>
          </p:cNvSpPr>
          <p:nvPr>
            <p:ph type="sldNum" sz="quarter" idx="10"/>
          </p:nvPr>
        </p:nvSpPr>
        <p:spPr/>
        <p:txBody>
          <a:bodyPr/>
          <a:lstStyle/>
          <a:p>
            <a:fld id="{5EBEAAFE-9307-43B7-96B7-C6EBBEDC7BDF}" type="slidenum">
              <a:rPr lang="en-US" smtClean="0"/>
              <a:t>9</a:t>
            </a:fld>
            <a:endParaRPr lang="en-US"/>
          </a:p>
        </p:txBody>
      </p:sp>
    </p:spTree>
    <p:extLst>
      <p:ext uri="{BB962C8B-B14F-4D97-AF65-F5344CB8AC3E}">
        <p14:creationId xmlns:p14="http://schemas.microsoft.com/office/powerpoint/2010/main" val="1804799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 the class to brainstorm possible solutions to overcome these barriers. These can be recorded on a board or flipchart—</a:t>
            </a:r>
          </a:p>
          <a:p>
            <a:endParaRPr lang="en-US"/>
          </a:p>
          <a:p>
            <a:endParaRPr lang="en-US"/>
          </a:p>
        </p:txBody>
      </p:sp>
      <p:sp>
        <p:nvSpPr>
          <p:cNvPr id="4" name="Slide Number Placeholder 3"/>
          <p:cNvSpPr>
            <a:spLocks noGrp="1"/>
          </p:cNvSpPr>
          <p:nvPr>
            <p:ph type="sldNum" sz="quarter" idx="10"/>
          </p:nvPr>
        </p:nvSpPr>
        <p:spPr/>
        <p:txBody>
          <a:bodyPr/>
          <a:lstStyle/>
          <a:p>
            <a:fld id="{69C2CF55-0184-4E39-BCFD-7B1E580DEC12}" type="slidenum">
              <a:rPr lang="en-US" smtClean="0"/>
              <a:t>10</a:t>
            </a:fld>
            <a:endParaRPr lang="en-US"/>
          </a:p>
        </p:txBody>
      </p:sp>
    </p:spTree>
    <p:extLst>
      <p:ext uri="{BB962C8B-B14F-4D97-AF65-F5344CB8AC3E}">
        <p14:creationId xmlns:p14="http://schemas.microsoft.com/office/powerpoint/2010/main" val="317706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a:xfrm>
            <a:off x="841615" y="5032229"/>
            <a:ext cx="5852160" cy="3780473"/>
          </a:xfrm>
        </p:spPr>
        <p:txBody>
          <a:bodyPr/>
          <a:lstStyle/>
          <a:p>
            <a:pPr>
              <a:spcAft>
                <a:spcPts val="622"/>
              </a:spcAft>
            </a:pPr>
            <a:r>
              <a:rPr lang="en-US" sz="1500"/>
              <a:t>Ask them: What can do you do to address these issues and turn the conversation around?</a:t>
            </a:r>
          </a:p>
          <a:p>
            <a:pPr>
              <a:spcAft>
                <a:spcPts val="622"/>
              </a:spcAft>
            </a:pPr>
            <a:endParaRPr lang="en-US" sz="1500"/>
          </a:p>
          <a:p>
            <a:pPr>
              <a:spcAft>
                <a:spcPts val="622"/>
              </a:spcAft>
            </a:pPr>
            <a:r>
              <a:rPr lang="en-US" sz="1500"/>
              <a:t>The Merit or Myth video series addresses a lot of the common arguments that producers raise for not implementing soil health practices.</a:t>
            </a:r>
          </a:p>
        </p:txBody>
      </p:sp>
      <p:sp>
        <p:nvSpPr>
          <p:cNvPr id="4" name="Slide Number Placeholder 3"/>
          <p:cNvSpPr>
            <a:spLocks noGrp="1"/>
          </p:cNvSpPr>
          <p:nvPr>
            <p:ph type="sldNum" sz="quarter" idx="10"/>
          </p:nvPr>
        </p:nvSpPr>
        <p:spPr/>
        <p:txBody>
          <a:bodyPr/>
          <a:lstStyle/>
          <a:p>
            <a:fld id="{869A6B65-8179-41DE-8436-FDABCB913151}" type="slidenum">
              <a:rPr lang="en-US" smtClean="0"/>
              <a:t>11</a:t>
            </a:fld>
            <a:endParaRPr lang="en-US"/>
          </a:p>
        </p:txBody>
      </p:sp>
    </p:spTree>
    <p:extLst>
      <p:ext uri="{BB962C8B-B14F-4D97-AF65-F5344CB8AC3E}">
        <p14:creationId xmlns:p14="http://schemas.microsoft.com/office/powerpoint/2010/main" val="1276209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a:spcAft>
                <a:spcPts val="622"/>
              </a:spcAft>
            </a:pPr>
            <a:r>
              <a:rPr lang="en-US" sz="1500"/>
              <a:t>Improving soil functions; nutrient cycling, regulating water, filtering and buffering of pollutants, a stable platform to farm and improve soil biodiversity, leads to environmental benefits. </a:t>
            </a:r>
          </a:p>
          <a:p>
            <a:pPr>
              <a:spcAft>
                <a:spcPts val="622"/>
              </a:spcAft>
            </a:pPr>
            <a:r>
              <a:rPr lang="en-US" sz="1500"/>
              <a:t>Discuss each briefly, give example:</a:t>
            </a:r>
          </a:p>
          <a:p>
            <a:pPr>
              <a:spcAft>
                <a:spcPts val="622"/>
              </a:spcAft>
            </a:pPr>
            <a:r>
              <a:rPr lang="en-US" sz="1500"/>
              <a:t>Each of these soil functions can be tied to economics!  Take some time to describe the impact on economics with each soil function/benefit listed here.</a:t>
            </a:r>
          </a:p>
        </p:txBody>
      </p:sp>
      <p:sp>
        <p:nvSpPr>
          <p:cNvPr id="4" name="Slide Number Placeholder 3"/>
          <p:cNvSpPr>
            <a:spLocks noGrp="1"/>
          </p:cNvSpPr>
          <p:nvPr>
            <p:ph type="sldNum" sz="quarter" idx="10"/>
          </p:nvPr>
        </p:nvSpPr>
        <p:spPr/>
        <p:txBody>
          <a:bodyPr/>
          <a:lstStyle/>
          <a:p>
            <a:fld id="{869A6B65-8179-41DE-8436-FDABCB913151}" type="slidenum">
              <a:rPr lang="en-US" smtClean="0"/>
              <a:t>12</a:t>
            </a:fld>
            <a:endParaRPr lang="en-US"/>
          </a:p>
        </p:txBody>
      </p:sp>
    </p:spTree>
    <p:extLst>
      <p:ext uri="{BB962C8B-B14F-4D97-AF65-F5344CB8AC3E}">
        <p14:creationId xmlns:p14="http://schemas.microsoft.com/office/powerpoint/2010/main" val="2869412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you see in these bullets that are tied to our conservation planning (e.g., the CPA-52)?</a:t>
            </a:r>
          </a:p>
        </p:txBody>
      </p:sp>
      <p:sp>
        <p:nvSpPr>
          <p:cNvPr id="4" name="Slide Number Placeholder 3"/>
          <p:cNvSpPr>
            <a:spLocks noGrp="1"/>
          </p:cNvSpPr>
          <p:nvPr>
            <p:ph type="sldNum" sz="quarter" idx="5"/>
          </p:nvPr>
        </p:nvSpPr>
        <p:spPr/>
        <p:txBody>
          <a:bodyPr/>
          <a:lstStyle/>
          <a:p>
            <a:fld id="{D8BD3564-BA70-487D-809A-030C0B32E9FE}" type="slidenum">
              <a:rPr lang="en-US" smtClean="0"/>
              <a:t>13</a:t>
            </a:fld>
            <a:endParaRPr lang="en-US"/>
          </a:p>
        </p:txBody>
      </p:sp>
    </p:spTree>
    <p:extLst>
      <p:ext uri="{BB962C8B-B14F-4D97-AF65-F5344CB8AC3E}">
        <p14:creationId xmlns:p14="http://schemas.microsoft.com/office/powerpoint/2010/main" val="3081742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p:spPr>
        <p:txBody>
          <a:bodyPr/>
          <a:lstStyle/>
          <a:p>
            <a:r>
              <a:rPr lang="en-US"/>
              <a:t>Soil Quality Assessment and Applications for Field Staff </a:t>
            </a:r>
          </a:p>
        </p:txBody>
      </p:sp>
      <p:sp>
        <p:nvSpPr>
          <p:cNvPr id="37891" name="Rectangle 7"/>
          <p:cNvSpPr>
            <a:spLocks noGrp="1" noChangeArrowheads="1"/>
          </p:cNvSpPr>
          <p:nvPr>
            <p:ph type="sldNum" sz="quarter" idx="5"/>
          </p:nvPr>
        </p:nvSpPr>
        <p:spPr>
          <a:noFill/>
        </p:spPr>
        <p:txBody>
          <a:bodyPr/>
          <a:lstStyle/>
          <a:p>
            <a:fld id="{B3FAA787-CB8B-4011-90C5-8C5B2FE122C3}" type="slidenum">
              <a:rPr lang="en-US" smtClean="0"/>
              <a:pPr/>
              <a:t>14</a:t>
            </a:fld>
            <a:endParaRPr lang="en-US"/>
          </a:p>
        </p:txBody>
      </p:sp>
      <p:sp>
        <p:nvSpPr>
          <p:cNvPr id="37892" name="Rectangle 9"/>
          <p:cNvSpPr>
            <a:spLocks noGrp="1" noChangeArrowheads="1"/>
          </p:cNvSpPr>
          <p:nvPr>
            <p:ph type="ftr" sz="quarter" idx="4"/>
          </p:nvPr>
        </p:nvSpPr>
        <p:spPr>
          <a:noFill/>
        </p:spPr>
        <p:txBody>
          <a:bodyPr/>
          <a:lstStyle/>
          <a:p>
            <a:r>
              <a:rPr lang="en-US"/>
              <a:t>The Economics of</a:t>
            </a:r>
            <a:br>
              <a:rPr lang="en-US"/>
            </a:br>
            <a:r>
              <a:rPr lang="en-US"/>
              <a:t>Soil Quality (ver.7.2009)</a:t>
            </a:r>
          </a:p>
        </p:txBody>
      </p:sp>
      <p:sp>
        <p:nvSpPr>
          <p:cNvPr id="37893" name="Rectangle 2"/>
          <p:cNvSpPr>
            <a:spLocks noGrp="1" noRot="1" noChangeAspect="1" noChangeArrowheads="1" noTextEdit="1"/>
          </p:cNvSpPr>
          <p:nvPr>
            <p:ph type="sldImg"/>
          </p:nvPr>
        </p:nvSpPr>
        <p:spPr>
          <a:xfrm>
            <a:off x="1497013" y="1200150"/>
            <a:ext cx="4321175" cy="3240088"/>
          </a:xfrm>
          <a:ln/>
        </p:spPr>
      </p:sp>
      <p:sp>
        <p:nvSpPr>
          <p:cNvPr id="37894" name="Rectangle 3"/>
          <p:cNvSpPr>
            <a:spLocks noGrp="1" noChangeArrowheads="1"/>
          </p:cNvSpPr>
          <p:nvPr>
            <p:ph type="body" idx="1"/>
          </p:nvPr>
        </p:nvSpPr>
        <p:spPr>
          <a:noFill/>
          <a:ln/>
        </p:spPr>
        <p:txBody>
          <a:bodyPr/>
          <a:lstStyle/>
          <a:p>
            <a:pPr>
              <a:spcAft>
                <a:spcPts val="622"/>
              </a:spcAft>
            </a:pPr>
            <a:r>
              <a:rPr lang="en-US" sz="1500"/>
              <a:t>What if a producer chooses to adopt practices that do not enhance or build soil quality?   What is the cost?   More than likely there will be an erosion issue.  Costs of erosion are…read slide.</a:t>
            </a:r>
          </a:p>
          <a:p>
            <a:pPr>
              <a:spcAft>
                <a:spcPts val="622"/>
              </a:spcAft>
            </a:pPr>
            <a:r>
              <a:rPr lang="en-US" sz="1500"/>
              <a:t>These are estimates and are conservative in dollar amounts.   We know they are higher.</a:t>
            </a:r>
          </a:p>
          <a:p>
            <a:pPr>
              <a:spcAft>
                <a:spcPts val="622"/>
              </a:spcAft>
            </a:pPr>
            <a:r>
              <a:rPr lang="en-US" sz="1500"/>
              <a:t>Whole civilizations have collapsed because they have not cared for their soil:  W.C. Lowdermilk.  1948.  Conquest of the Land Through Seven Thousand Years.  USDA Soil Conservation Service.</a:t>
            </a:r>
          </a:p>
        </p:txBody>
      </p:sp>
    </p:spTree>
    <p:extLst>
      <p:ext uri="{BB962C8B-B14F-4D97-AF65-F5344CB8AC3E}">
        <p14:creationId xmlns:p14="http://schemas.microsoft.com/office/powerpoint/2010/main" val="2304678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 partial budget only includes resources that will be changed. It does not consider the resources in the business that are left unchanged. Only the change under consideration is evaluated for its ability to increase or decrease income in the farm business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Looking only at “What Changes” greatly simplifies the data collected and analyzed. We are interested in the direction of the change, does it increase or decrease the producer’s income or expenses? Also, Time Horizon Matters! </a:t>
            </a:r>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15</a:t>
            </a:fld>
            <a:endParaRPr lang="en-US"/>
          </a:p>
        </p:txBody>
      </p:sp>
    </p:spTree>
    <p:extLst>
      <p:ext uri="{BB962C8B-B14F-4D97-AF65-F5344CB8AC3E}">
        <p14:creationId xmlns:p14="http://schemas.microsoft.com/office/powerpoint/2010/main" val="2195364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 This is the level of the case studied from AFT and NRCS – you can use this information when reviewing various case studies to determine at what level the analysis was completed.  Studies that are considered “valid economic analysis” would be those using the same units in all comparisons.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Level I takes the positive and negative effects of multiple practices but does NOT add them up! There are synergistic effects as well as impacts from one practice that cannot be multiplied by adding other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Level II adds all identifiable costs and returns in whatever terms are available. Many times this may be enough information for a producer to make a decision. However they may need some additional information to justify that high up-front Drill purchase cost. That is when a Level 3 analysis is particularly useful.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Level III converts all those costs and returns in “like” terms taking into account the impact of spreading capital item costs over the life of that item. In this case we are looking at the impact of the change in terms of $/AC/Year.  </a:t>
            </a:r>
          </a:p>
          <a:p>
            <a:endParaRPr lang="en-US"/>
          </a:p>
          <a:p>
            <a:endParaRPr lang="en-US"/>
          </a:p>
          <a:p>
            <a:r>
              <a:rPr lang="en-US" altLang="en-US"/>
              <a:t>In this Level 3 analysis we are comparing everything in like terms (“apples to apples”). Isn’t it easier to convince a farmer that an up-front cost of a $25,000 drill spread over the loan period and analyzed per acre it is being used on is really costing them less than $10/ac/year? In this particular case it is a good financial (and economic) decision because benefits outweigh the costs.</a:t>
            </a:r>
          </a:p>
          <a:p>
            <a:endParaRPr lang="en-US" altLang="en-US"/>
          </a:p>
          <a:p>
            <a:r>
              <a:rPr lang="en-US" altLang="en-US"/>
              <a:t>When determining a partial budget on your farm, or when looking at a partial budget on another operation, always ask the question “Who is the money going to and who is bearing the cost?” This will lead you to understand who benefits, the farmer or society in general.</a:t>
            </a:r>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16</a:t>
            </a:fld>
            <a:endParaRPr lang="en-US"/>
          </a:p>
        </p:txBody>
      </p:sp>
    </p:spTree>
    <p:extLst>
      <p:ext uri="{BB962C8B-B14F-4D97-AF65-F5344CB8AC3E}">
        <p14:creationId xmlns:p14="http://schemas.microsoft.com/office/powerpoint/2010/main" val="878089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an example of a soil health case study designed to be </a:t>
            </a:r>
            <a:r>
              <a:rPr lang="en-US" b="1"/>
              <a:t>easily handed out </a:t>
            </a:r>
            <a:r>
              <a:rPr lang="en-US"/>
              <a:t>at field days or other events. It is 2 pages (front and back), formatted to be easy to read and in layman’s terms.</a:t>
            </a:r>
          </a:p>
          <a:p>
            <a:endParaRPr lang="en-US"/>
          </a:p>
          <a:p>
            <a:r>
              <a:rPr lang="en-US"/>
              <a:t>Use an appropriate case study for your region (see economic case studies on SharePoint or look in a State’s </a:t>
            </a:r>
            <a:r>
              <a:rPr lang="en-US" err="1"/>
              <a:t>eFOTG</a:t>
            </a:r>
            <a:r>
              <a:rPr lang="en-US"/>
              <a:t>)</a:t>
            </a:r>
          </a:p>
        </p:txBody>
      </p:sp>
      <p:sp>
        <p:nvSpPr>
          <p:cNvPr id="4" name="Slide Number Placeholder 3"/>
          <p:cNvSpPr>
            <a:spLocks noGrp="1"/>
          </p:cNvSpPr>
          <p:nvPr>
            <p:ph type="sldNum" sz="quarter" idx="5"/>
          </p:nvPr>
        </p:nvSpPr>
        <p:spPr/>
        <p:txBody>
          <a:bodyPr/>
          <a:lstStyle/>
          <a:p>
            <a:fld id="{D8BD3564-BA70-487D-809A-030C0B32E9FE}" type="slidenum">
              <a:rPr lang="en-US" smtClean="0"/>
              <a:t>16</a:t>
            </a:fld>
            <a:endParaRPr lang="en-US"/>
          </a:p>
        </p:txBody>
      </p:sp>
    </p:spTree>
    <p:extLst>
      <p:ext uri="{BB962C8B-B14F-4D97-AF65-F5344CB8AC3E}">
        <p14:creationId xmlns:p14="http://schemas.microsoft.com/office/powerpoint/2010/main" val="3890682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a:p>
            <a:pPr marL="171450" indent="-171450">
              <a:buFont typeface="Arial" panose="020B0604020202020204" pitchFamily="34" charset="0"/>
              <a:buChar char="•"/>
            </a:pPr>
            <a:r>
              <a:rPr lang="en-US"/>
              <a:t>The economics are presented in a partial budget format, and then the highlights are discussed within the case study. It is important to note that the partial budget only accounts for WHAT CHANGES from moving from the benchmark condition to implementing the changes in the farming operation.</a:t>
            </a:r>
          </a:p>
        </p:txBody>
      </p:sp>
      <p:sp>
        <p:nvSpPr>
          <p:cNvPr id="4" name="Slide Number Placeholder 3"/>
          <p:cNvSpPr>
            <a:spLocks noGrp="1"/>
          </p:cNvSpPr>
          <p:nvPr>
            <p:ph type="sldNum" sz="quarter" idx="10"/>
          </p:nvPr>
        </p:nvSpPr>
        <p:spPr/>
        <p:txBody>
          <a:bodyPr/>
          <a:lstStyle/>
          <a:p>
            <a:fld id="{57DC1755-625D-A742-ACDB-726AD4CDF29D}" type="slidenum">
              <a:rPr lang="en-US" smtClean="0"/>
              <a:t>17</a:t>
            </a:fld>
            <a:endParaRPr lang="en-US"/>
          </a:p>
        </p:txBody>
      </p:sp>
    </p:spTree>
    <p:extLst>
      <p:ext uri="{BB962C8B-B14F-4D97-AF65-F5344CB8AC3E}">
        <p14:creationId xmlns:p14="http://schemas.microsoft.com/office/powerpoint/2010/main" val="1376711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18</a:t>
            </a:fld>
            <a:endParaRPr lang="en-US"/>
          </a:p>
        </p:txBody>
      </p:sp>
    </p:spTree>
    <p:extLst>
      <p:ext uri="{BB962C8B-B14F-4D97-AF65-F5344CB8AC3E}">
        <p14:creationId xmlns:p14="http://schemas.microsoft.com/office/powerpoint/2010/main" val="1573513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and the following are to provide ideas to the students for engaging and encouraging their producers around SH and how transitioning to SHMS might look on their operations.  </a:t>
            </a:r>
          </a:p>
        </p:txBody>
      </p:sp>
      <p:sp>
        <p:nvSpPr>
          <p:cNvPr id="4" name="Slide Number Placeholder 3"/>
          <p:cNvSpPr>
            <a:spLocks noGrp="1"/>
          </p:cNvSpPr>
          <p:nvPr>
            <p:ph type="sldNum" sz="quarter" idx="5"/>
          </p:nvPr>
        </p:nvSpPr>
        <p:spPr/>
        <p:txBody>
          <a:bodyPr/>
          <a:lstStyle/>
          <a:p>
            <a:fld id="{D8BD3564-BA70-487D-809A-030C0B32E9FE}" type="slidenum">
              <a:rPr lang="en-US" smtClean="0"/>
              <a:t>19</a:t>
            </a:fld>
            <a:endParaRPr lang="en-US"/>
          </a:p>
        </p:txBody>
      </p:sp>
    </p:spTree>
    <p:extLst>
      <p:ext uri="{BB962C8B-B14F-4D97-AF65-F5344CB8AC3E}">
        <p14:creationId xmlns:p14="http://schemas.microsoft.com/office/powerpoint/2010/main" val="2966532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Encourage class participation </a:t>
            </a:r>
            <a:r>
              <a:rPr lang="en-US"/>
              <a:t>in the “What other approaches…” question.  They should be able to brainstorm new ideas or share things that they have tried.</a:t>
            </a:r>
          </a:p>
        </p:txBody>
      </p:sp>
      <p:sp>
        <p:nvSpPr>
          <p:cNvPr id="4" name="Slide Number Placeholder 3"/>
          <p:cNvSpPr>
            <a:spLocks noGrp="1"/>
          </p:cNvSpPr>
          <p:nvPr>
            <p:ph type="sldNum" sz="quarter" idx="5"/>
          </p:nvPr>
        </p:nvSpPr>
        <p:spPr/>
        <p:txBody>
          <a:bodyPr/>
          <a:lstStyle/>
          <a:p>
            <a:fld id="{D8BD3564-BA70-487D-809A-030C0B32E9FE}" type="slidenum">
              <a:rPr lang="en-US" smtClean="0"/>
              <a:t>20</a:t>
            </a:fld>
            <a:endParaRPr lang="en-US"/>
          </a:p>
        </p:txBody>
      </p:sp>
    </p:spTree>
    <p:extLst>
      <p:ext uri="{BB962C8B-B14F-4D97-AF65-F5344CB8AC3E}">
        <p14:creationId xmlns:p14="http://schemas.microsoft.com/office/powerpoint/2010/main" val="3140764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3668390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715699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17167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3085049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pic>
        <p:nvPicPr>
          <p:cNvPr id="6" name="Picture 5" descr="A group of people standing in the grass&#10;&#10;Description generated with very high confidence">
            <a:extLst>
              <a:ext uri="{FF2B5EF4-FFF2-40B4-BE49-F238E27FC236}">
                <a16:creationId xmlns:a16="http://schemas.microsoft.com/office/drawing/2014/main" id="{23F79631-8D31-43BA-9453-072809A57D0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r="-63"/>
          <a:stretch/>
        </p:blipFill>
        <p:spPr>
          <a:xfrm>
            <a:off x="417773" y="1143000"/>
            <a:ext cx="4572000" cy="4572000"/>
          </a:xfrm>
          <a:prstGeom prst="round2DiagRect">
            <a:avLst>
              <a:gd name="adj1" fmla="val 0"/>
              <a:gd name="adj2" fmla="val 16604"/>
            </a:avLst>
          </a:prstGeom>
          <a:ln w="88900" cap="sq">
            <a:solidFill>
              <a:srgbClr val="001333"/>
            </a:solidFill>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0757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9352" y="635000"/>
            <a:ext cx="8229600" cy="806938"/>
          </a:xfrm>
        </p:spPr>
        <p:txBody>
          <a:bodyPr/>
          <a:lstStyle/>
          <a:p>
            <a:r>
              <a:rPr lang="en-US"/>
              <a:t>Click to edit Master title style</a:t>
            </a:r>
          </a:p>
        </p:txBody>
      </p:sp>
      <p:sp>
        <p:nvSpPr>
          <p:cNvPr id="3" name="Content Placeholder 2"/>
          <p:cNvSpPr>
            <a:spLocks noGrp="1"/>
          </p:cNvSpPr>
          <p:nvPr>
            <p:ph idx="1"/>
          </p:nvPr>
        </p:nvSpPr>
        <p:spPr>
          <a:xfrm>
            <a:off x="261815" y="1600200"/>
            <a:ext cx="7631724"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p:cNvSpPr>
            <a:spLocks noGrp="1"/>
          </p:cNvSpPr>
          <p:nvPr>
            <p:ph type="pic" sz="quarter" idx="10"/>
          </p:nvPr>
        </p:nvSpPr>
        <p:spPr>
          <a:xfrm>
            <a:off x="8059616" y="1609726"/>
            <a:ext cx="949203" cy="3792660"/>
          </a:xfrm>
        </p:spPr>
        <p:txBody>
          <a:bodyPr/>
          <a:lstStyle/>
          <a:p>
            <a:endParaRPr lang="en-US"/>
          </a:p>
        </p:txBody>
      </p:sp>
      <p:sp>
        <p:nvSpPr>
          <p:cNvPr id="10" name="Slide Number Placeholder 5"/>
          <p:cNvSpPr>
            <a:spLocks noGrp="1"/>
          </p:cNvSpPr>
          <p:nvPr>
            <p:ph type="sldNum" sz="quarter" idx="4"/>
          </p:nvPr>
        </p:nvSpPr>
        <p:spPr>
          <a:xfrm>
            <a:off x="691661" y="632362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C9244-15B3-8F40-A6D8-795DD2FF1F30}" type="slidenum">
              <a:rPr lang="en-US" smtClean="0"/>
              <a:pPr/>
              <a:t>‹#›</a:t>
            </a:fld>
            <a:endParaRPr lang="en-US"/>
          </a:p>
        </p:txBody>
      </p:sp>
    </p:spTree>
    <p:extLst>
      <p:ext uri="{BB962C8B-B14F-4D97-AF65-F5344CB8AC3E}">
        <p14:creationId xmlns:p14="http://schemas.microsoft.com/office/powerpoint/2010/main" val="134833554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4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r>
              <a:rPr lang="en-US" dirty="0"/>
              <a:t>NRCS | SHD | Social &amp; Economic Considerations | v2.3</a:t>
            </a:r>
          </a:p>
        </p:txBody>
      </p:sp>
    </p:spTree>
    <p:extLst>
      <p:ext uri="{BB962C8B-B14F-4D97-AF65-F5344CB8AC3E}">
        <p14:creationId xmlns:p14="http://schemas.microsoft.com/office/powerpoint/2010/main" val="891061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r>
              <a:rPr lang="en-US" dirty="0"/>
              <a:t>NRCS | SHD | Social &amp; Economic Considerations | v2.3</a:t>
            </a:r>
          </a:p>
        </p:txBody>
      </p:sp>
    </p:spTree>
    <p:extLst>
      <p:ext uri="{BB962C8B-B14F-4D97-AF65-F5344CB8AC3E}">
        <p14:creationId xmlns:p14="http://schemas.microsoft.com/office/powerpoint/2010/main" val="2404972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NRCS | SHD | Social &amp; Economic Considerations | v2.3</a:t>
            </a:r>
          </a:p>
        </p:txBody>
      </p:sp>
    </p:spTree>
    <p:extLst>
      <p:ext uri="{BB962C8B-B14F-4D97-AF65-F5344CB8AC3E}">
        <p14:creationId xmlns:p14="http://schemas.microsoft.com/office/powerpoint/2010/main" val="3102415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NRCS | SHD | Social &amp; Economic Considerations | v2.3</a:t>
            </a:r>
          </a:p>
        </p:txBody>
      </p:sp>
    </p:spTree>
    <p:extLst>
      <p:ext uri="{BB962C8B-B14F-4D97-AF65-F5344CB8AC3E}">
        <p14:creationId xmlns:p14="http://schemas.microsoft.com/office/powerpoint/2010/main" val="3645155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s">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pic>
        <p:nvPicPr>
          <p:cNvPr id="5" name="Picture 4" descr="A herd of cattle grazing on a lush green field&#10;&#10;Description generated with high confidence">
            <a:extLst>
              <a:ext uri="{FF2B5EF4-FFF2-40B4-BE49-F238E27FC236}">
                <a16:creationId xmlns:a16="http://schemas.microsoft.com/office/drawing/2014/main" id="{14DE508C-4E61-4304-96B7-BBA364F0B8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93192" y="1014984"/>
            <a:ext cx="4572000" cy="4572000"/>
          </a:xfrm>
          <a:prstGeom prst="round2DiagRect">
            <a:avLst>
              <a:gd name="adj1" fmla="val 0"/>
              <a:gd name="adj2" fmla="val 16545"/>
            </a:avLst>
          </a:prstGeom>
          <a:ln w="88900" cap="sq">
            <a:solidFill>
              <a:srgbClr val="001333"/>
            </a:solidFill>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96664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1" y="6492875"/>
            <a:ext cx="3053751"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a:t>NRCS | SHD | Social &amp; Economic Considerations | v2.3</a:t>
            </a:r>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endParaRPr lang="en-US" sz="1000">
              <a:solidFill>
                <a:schemeClr val="bg2">
                  <a:lumMod val="25000"/>
                </a:schemeClr>
              </a:solidFill>
            </a:endParaRPr>
          </a:p>
          <a:p>
            <a:pPr algn="ctr"/>
            <a:fld id="{7EE9AD32-B6F4-47FF-900A-F28B7ECDAE06}" type="datetime12">
              <a:rPr lang="en-US" sz="1000" smtClean="0">
                <a:solidFill>
                  <a:schemeClr val="bg2">
                    <a:lumMod val="25000"/>
                  </a:schemeClr>
                </a:solidFill>
              </a:rPr>
              <a:t>12:47 PM</a:t>
            </a:fld>
            <a:r>
              <a:rPr lang="en-US" sz="1000">
                <a:solidFill>
                  <a:schemeClr val="bg2">
                    <a:lumMod val="25000"/>
                  </a:schemeClr>
                </a:solidFill>
              </a:rPr>
              <a:t>	</a:t>
            </a: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387514155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6" r:id="rId3"/>
    <p:sldLayoutId id="2147483667" r:id="rId4"/>
    <p:sldLayoutId id="2147483661" r:id="rId5"/>
    <p:sldLayoutId id="2147483668" r:id="rId6"/>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1" y="6492875"/>
            <a:ext cx="3018503"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dirty="0"/>
              <a:t>NRCS | SHD | Social &amp; Economic Considerations | v2.3</a:t>
            </a:r>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endParaRPr lang="en-US" sz="1000">
              <a:solidFill>
                <a:schemeClr val="bg2">
                  <a:lumMod val="25000"/>
                </a:schemeClr>
              </a:solidFill>
            </a:endParaRPr>
          </a:p>
          <a:p>
            <a:pPr algn="ctr"/>
            <a:fld id="{7EE9AD32-B6F4-47FF-900A-F28B7ECDAE06}" type="datetime12">
              <a:rPr lang="en-US" sz="1000" smtClean="0">
                <a:solidFill>
                  <a:schemeClr val="bg2">
                    <a:lumMod val="25000"/>
                  </a:schemeClr>
                </a:solidFill>
              </a:rPr>
              <a:t>12:47 PM</a:t>
            </a:fld>
            <a:r>
              <a:rPr lang="en-US" sz="1000">
                <a:solidFill>
                  <a:schemeClr val="bg2">
                    <a:lumMod val="25000"/>
                  </a:schemeClr>
                </a:solidFill>
              </a:rPr>
              <a:t>	</a:t>
            </a: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334909551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8F3C-525E-46F1-B955-ACC21D81B431}"/>
              </a:ext>
            </a:extLst>
          </p:cNvPr>
          <p:cNvSpPr>
            <a:spLocks noGrp="1"/>
          </p:cNvSpPr>
          <p:nvPr>
            <p:ph type="ctrTitle" idx="4294967295"/>
          </p:nvPr>
        </p:nvSpPr>
        <p:spPr>
          <a:xfrm>
            <a:off x="5568855" y="1912513"/>
            <a:ext cx="3686464" cy="2196017"/>
          </a:xfrm>
        </p:spPr>
        <p:txBody>
          <a:bodyPr anchor="b">
            <a:normAutofit/>
          </a:bodyPr>
          <a:lstStyle/>
          <a:p>
            <a:pPr algn="l"/>
            <a:r>
              <a:rPr lang="en-US">
                <a:solidFill>
                  <a:schemeClr val="tx1"/>
                </a:solidFill>
              </a:rPr>
              <a:t>Social &amp; Economic Considerations</a:t>
            </a:r>
            <a:endParaRPr lang="en-US">
              <a:solidFill>
                <a:srgbClr val="00529D"/>
              </a:solidFill>
            </a:endParaRPr>
          </a:p>
        </p:txBody>
      </p:sp>
      <p:sp>
        <p:nvSpPr>
          <p:cNvPr id="3" name="Subtitle 2">
            <a:extLst>
              <a:ext uri="{FF2B5EF4-FFF2-40B4-BE49-F238E27FC236}">
                <a16:creationId xmlns:a16="http://schemas.microsoft.com/office/drawing/2014/main" id="{B77A64D3-EB82-4D55-9C3C-E8164A9B50D6}"/>
              </a:ext>
            </a:extLst>
          </p:cNvPr>
          <p:cNvSpPr>
            <a:spLocks noGrp="1"/>
          </p:cNvSpPr>
          <p:nvPr>
            <p:ph type="subTitle" idx="4294967295"/>
          </p:nvPr>
        </p:nvSpPr>
        <p:spPr>
          <a:xfrm>
            <a:off x="5568696" y="4956048"/>
            <a:ext cx="2780015" cy="1147863"/>
          </a:xfrm>
        </p:spPr>
        <p:txBody>
          <a:bodyPr anchor="t">
            <a:normAutofit/>
          </a:bodyPr>
          <a:lstStyle/>
          <a:p>
            <a:pPr marL="0" indent="0" algn="l">
              <a:spcBef>
                <a:spcPts val="0"/>
              </a:spcBef>
              <a:buNone/>
            </a:pPr>
            <a:r>
              <a:rPr lang="en-US" sz="1700">
                <a:solidFill>
                  <a:schemeClr val="tx1"/>
                </a:solidFill>
              </a:rPr>
              <a:t>Presenter Name</a:t>
            </a:r>
          </a:p>
          <a:p>
            <a:pPr marL="0" indent="0" algn="l">
              <a:spcBef>
                <a:spcPts val="0"/>
              </a:spcBef>
              <a:buNone/>
            </a:pPr>
            <a:r>
              <a:rPr lang="en-US" sz="1700">
                <a:solidFill>
                  <a:schemeClr val="tx1"/>
                </a:solidFill>
              </a:rPr>
              <a:t>Location</a:t>
            </a:r>
          </a:p>
        </p:txBody>
      </p:sp>
    </p:spTree>
    <p:extLst>
      <p:ext uri="{BB962C8B-B14F-4D97-AF65-F5344CB8AC3E}">
        <p14:creationId xmlns:p14="http://schemas.microsoft.com/office/powerpoint/2010/main" val="287684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4744-F5C3-45B2-B249-4F3FA6CA1906}"/>
              </a:ext>
            </a:extLst>
          </p:cNvPr>
          <p:cNvSpPr>
            <a:spLocks noGrp="1"/>
          </p:cNvSpPr>
          <p:nvPr>
            <p:ph type="title"/>
          </p:nvPr>
        </p:nvSpPr>
        <p:spPr>
          <a:xfrm>
            <a:off x="1289939" y="135039"/>
            <a:ext cx="6719801" cy="825298"/>
          </a:xfrm>
        </p:spPr>
        <p:txBody>
          <a:bodyPr/>
          <a:lstStyle/>
          <a:p>
            <a:r>
              <a:rPr lang="en-US"/>
              <a:t>Objectives</a:t>
            </a:r>
          </a:p>
        </p:txBody>
      </p:sp>
      <p:sp>
        <p:nvSpPr>
          <p:cNvPr id="6" name="Content Placeholder 5">
            <a:extLst>
              <a:ext uri="{FF2B5EF4-FFF2-40B4-BE49-F238E27FC236}">
                <a16:creationId xmlns:a16="http://schemas.microsoft.com/office/drawing/2014/main" id="{3CF0A999-D7E4-4194-B8C6-9077BCBA01EE}"/>
              </a:ext>
            </a:extLst>
          </p:cNvPr>
          <p:cNvSpPr>
            <a:spLocks noGrp="1"/>
          </p:cNvSpPr>
          <p:nvPr>
            <p:ph idx="1"/>
          </p:nvPr>
        </p:nvSpPr>
        <p:spPr/>
        <p:txBody>
          <a:bodyPr>
            <a:normAutofit/>
          </a:bodyPr>
          <a:lstStyle/>
          <a:p>
            <a:r>
              <a:rPr lang="en-US" sz="3600"/>
              <a:t>Describe common challenges to SHMS adoption and transition.</a:t>
            </a:r>
          </a:p>
          <a:p>
            <a:r>
              <a:rPr lang="en-US" sz="3600"/>
              <a:t>Summarize economic effects of SHMS through partial budgets and case studies. </a:t>
            </a:r>
          </a:p>
        </p:txBody>
      </p:sp>
      <p:sp>
        <p:nvSpPr>
          <p:cNvPr id="5" name="Footer Placeholder 4">
            <a:extLst>
              <a:ext uri="{FF2B5EF4-FFF2-40B4-BE49-F238E27FC236}">
                <a16:creationId xmlns:a16="http://schemas.microsoft.com/office/drawing/2014/main" id="{BF2DC2CA-336B-4ACF-8B46-A14C76CAA7A6}"/>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4081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1E3C42-D3E0-43EE-BEC5-C01E2D4A99E4}"/>
              </a:ext>
            </a:extLst>
          </p:cNvPr>
          <p:cNvPicPr>
            <a:picLocks noChangeAspect="1"/>
          </p:cNvPicPr>
          <p:nvPr/>
        </p:nvPicPr>
        <p:blipFill rotWithShape="1">
          <a:blip r:embed="rId3">
            <a:extLst>
              <a:ext uri="{28A0092B-C50C-407E-A947-70E740481C1C}">
                <a14:useLocalDpi xmlns:a14="http://schemas.microsoft.com/office/drawing/2010/main" val="0"/>
              </a:ext>
            </a:extLst>
          </a:blip>
          <a:srcRect t="16742"/>
          <a:stretch/>
        </p:blipFill>
        <p:spPr>
          <a:xfrm>
            <a:off x="4992566" y="3718414"/>
            <a:ext cx="3988330" cy="2213745"/>
          </a:xfrm>
          <a:prstGeom prst="rect">
            <a:avLst/>
          </a:prstGeom>
          <a:ln w="19050">
            <a:solidFill>
              <a:schemeClr val="tx1"/>
            </a:solidFill>
          </a:ln>
          <a:effectLst/>
        </p:spPr>
      </p:pic>
      <p:sp>
        <p:nvSpPr>
          <p:cNvPr id="2" name="Title 1"/>
          <p:cNvSpPr>
            <a:spLocks noGrp="1"/>
          </p:cNvSpPr>
          <p:nvPr>
            <p:ph type="title"/>
          </p:nvPr>
        </p:nvSpPr>
        <p:spPr/>
        <p:txBody>
          <a:bodyPr>
            <a:normAutofit fontScale="90000"/>
          </a:bodyPr>
          <a:lstStyle/>
          <a:p>
            <a:r>
              <a:rPr lang="en-US"/>
              <a:t>Adopting Soil Health Practices</a:t>
            </a:r>
          </a:p>
        </p:txBody>
      </p:sp>
      <p:sp>
        <p:nvSpPr>
          <p:cNvPr id="3" name="Content Placeholder 2"/>
          <p:cNvSpPr>
            <a:spLocks noGrp="1"/>
          </p:cNvSpPr>
          <p:nvPr>
            <p:ph idx="1"/>
          </p:nvPr>
        </p:nvSpPr>
        <p:spPr/>
        <p:txBody>
          <a:bodyPr/>
          <a:lstStyle/>
          <a:p>
            <a:r>
              <a:rPr lang="en-US"/>
              <a:t>“Requires not only an understanding of the physical resource data but also social data.”</a:t>
            </a:r>
          </a:p>
          <a:p>
            <a:r>
              <a:rPr lang="en-US"/>
              <a:t> Awareness a understanding key human social &amp; economic considerations can assist with implementation &amp; long term adoption </a:t>
            </a:r>
          </a:p>
        </p:txBody>
      </p:sp>
      <p:sp>
        <p:nvSpPr>
          <p:cNvPr id="5" name="TextBox 4">
            <a:extLst>
              <a:ext uri="{FF2B5EF4-FFF2-40B4-BE49-F238E27FC236}">
                <a16:creationId xmlns:a16="http://schemas.microsoft.com/office/drawing/2014/main" id="{8FBE4173-63CC-49E5-B8C4-E228E7820315}"/>
              </a:ext>
            </a:extLst>
          </p:cNvPr>
          <p:cNvSpPr txBox="1"/>
          <p:nvPr/>
        </p:nvSpPr>
        <p:spPr>
          <a:xfrm>
            <a:off x="3387854" y="6475382"/>
            <a:ext cx="4654459" cy="400110"/>
          </a:xfrm>
          <a:prstGeom prst="rect">
            <a:avLst/>
          </a:prstGeom>
          <a:noFill/>
        </p:spPr>
        <p:txBody>
          <a:bodyPr wrap="square" rtlCol="0">
            <a:spAutoFit/>
          </a:bodyPr>
          <a:lstStyle/>
          <a:p>
            <a:pPr algn="ctr"/>
            <a:r>
              <a:rPr lang="en-US" sz="1000">
                <a:solidFill>
                  <a:schemeClr val="tx1">
                    <a:lumMod val="65000"/>
                    <a:lumOff val="35000"/>
                  </a:schemeClr>
                </a:solidFill>
                <a:latin typeface="+mj-lt"/>
              </a:rPr>
              <a:t>Source: The Adoption and Diffusion of Conservation Technologies, People, Partnerships, and Communications, Issue 7, Updated June 2005</a:t>
            </a:r>
          </a:p>
        </p:txBody>
      </p:sp>
      <p:sp>
        <p:nvSpPr>
          <p:cNvPr id="8" name="TextBox 7">
            <a:extLst>
              <a:ext uri="{FF2B5EF4-FFF2-40B4-BE49-F238E27FC236}">
                <a16:creationId xmlns:a16="http://schemas.microsoft.com/office/drawing/2014/main" id="{EBE8BD65-7979-426C-BACA-8A2C9E079142}"/>
              </a:ext>
            </a:extLst>
          </p:cNvPr>
          <p:cNvSpPr txBox="1"/>
          <p:nvPr/>
        </p:nvSpPr>
        <p:spPr>
          <a:xfrm>
            <a:off x="239523" y="3711085"/>
            <a:ext cx="4830162" cy="2523768"/>
          </a:xfrm>
          <a:prstGeom prst="rect">
            <a:avLst/>
          </a:prstGeom>
          <a:noFill/>
        </p:spPr>
        <p:txBody>
          <a:bodyPr wrap="square" rtlCol="0">
            <a:spAutoFit/>
          </a:bodyPr>
          <a:lstStyle/>
          <a:p>
            <a:pPr>
              <a:spcAft>
                <a:spcPts val="1200"/>
              </a:spcAft>
            </a:pPr>
            <a:r>
              <a:rPr lang="en-US" sz="2600">
                <a:solidFill>
                  <a:srgbClr val="005941"/>
                </a:solidFill>
                <a:latin typeface="+mj-lt"/>
              </a:rPr>
              <a:t>What is the current perception of soil health in your region? </a:t>
            </a:r>
          </a:p>
          <a:p>
            <a:r>
              <a:rPr lang="en-US" sz="2600">
                <a:solidFill>
                  <a:srgbClr val="005941"/>
                </a:solidFill>
                <a:latin typeface="+mj-lt"/>
              </a:rPr>
              <a:t>What keeps people from implementing &amp; how have others overcome these obstacles? </a:t>
            </a:r>
          </a:p>
          <a:p>
            <a:endParaRPr lang="en-US"/>
          </a:p>
        </p:txBody>
      </p:sp>
      <p:sp>
        <p:nvSpPr>
          <p:cNvPr id="9" name="Rectangle 8">
            <a:extLst>
              <a:ext uri="{FF2B5EF4-FFF2-40B4-BE49-F238E27FC236}">
                <a16:creationId xmlns:a16="http://schemas.microsoft.com/office/drawing/2014/main" id="{FE801A74-9E41-4B54-84C0-307DC58F8BBF}"/>
              </a:ext>
            </a:extLst>
          </p:cNvPr>
          <p:cNvSpPr/>
          <p:nvPr/>
        </p:nvSpPr>
        <p:spPr>
          <a:xfrm>
            <a:off x="162404" y="3711085"/>
            <a:ext cx="8818492" cy="2240280"/>
          </a:xfrm>
          <a:prstGeom prst="rect">
            <a:avLst/>
          </a:prstGeom>
          <a:noFill/>
          <a:ln w="19050">
            <a:solidFill>
              <a:schemeClr val="tx1">
                <a:lumMod val="95000"/>
                <a:lumOff val="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13">
            <a:extLst>
              <a:ext uri="{FF2B5EF4-FFF2-40B4-BE49-F238E27FC236}">
                <a16:creationId xmlns:a16="http://schemas.microsoft.com/office/drawing/2014/main" id="{520FFE92-CA4C-4FA2-9BF8-AC1E7FFE8F81}"/>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85411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1716038671"/>
              </p:ext>
            </p:extLst>
          </p:nvPr>
        </p:nvGraphicFramePr>
        <p:xfrm>
          <a:off x="800100" y="716096"/>
          <a:ext cx="7543800" cy="5416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E3013D53-764D-48AE-A96F-7322462AAD67}"/>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601705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5C17D10-6450-4859-8122-2B5F8E5764F4}"/>
              </a:ext>
            </a:extLst>
          </p:cNvPr>
          <p:cNvSpPr>
            <a:spLocks noGrp="1"/>
          </p:cNvSpPr>
          <p:nvPr>
            <p:ph type="ftr" sz="quarter" idx="11"/>
          </p:nvPr>
        </p:nvSpPr>
        <p:spPr/>
        <p:txBody>
          <a:bodyPr/>
          <a:lstStyle/>
          <a:p>
            <a:r>
              <a:rPr lang="en-US"/>
              <a:t>NRCS | SHD | Social &amp; Economic Considerations | v2.3</a:t>
            </a:r>
          </a:p>
        </p:txBody>
      </p:sp>
      <p:sp>
        <p:nvSpPr>
          <p:cNvPr id="15" name="Title 1">
            <a:extLst>
              <a:ext uri="{FF2B5EF4-FFF2-40B4-BE49-F238E27FC236}">
                <a16:creationId xmlns:a16="http://schemas.microsoft.com/office/drawing/2014/main" id="{32E0D643-5DFF-4F52-A458-3295811CABE8}"/>
              </a:ext>
            </a:extLst>
          </p:cNvPr>
          <p:cNvSpPr>
            <a:spLocks noGrp="1"/>
          </p:cNvSpPr>
          <p:nvPr>
            <p:ph type="title"/>
          </p:nvPr>
        </p:nvSpPr>
        <p:spPr>
          <a:xfrm>
            <a:off x="477159" y="9762"/>
            <a:ext cx="8228747" cy="1117591"/>
          </a:xfrm>
        </p:spPr>
        <p:txBody>
          <a:bodyPr>
            <a:normAutofit/>
          </a:bodyPr>
          <a:lstStyle/>
          <a:p>
            <a:r>
              <a:rPr lang="en-US"/>
              <a:t>Adoption Categories</a:t>
            </a:r>
          </a:p>
        </p:txBody>
      </p:sp>
      <p:pic>
        <p:nvPicPr>
          <p:cNvPr id="19" name="Picture 18" descr="Chart, pie chart&#10;&#10;Description automatically generated">
            <a:extLst>
              <a:ext uri="{FF2B5EF4-FFF2-40B4-BE49-F238E27FC236}">
                <a16:creationId xmlns:a16="http://schemas.microsoft.com/office/drawing/2014/main" id="{A2F35514-26F9-4995-9CA4-999B54E155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6" y="1432952"/>
            <a:ext cx="9003855" cy="4353251"/>
          </a:xfrm>
          <a:prstGeom prst="rect">
            <a:avLst/>
          </a:prstGeom>
        </p:spPr>
      </p:pic>
    </p:spTree>
    <p:extLst>
      <p:ext uri="{BB962C8B-B14F-4D97-AF65-F5344CB8AC3E}">
        <p14:creationId xmlns:p14="http://schemas.microsoft.com/office/powerpoint/2010/main" val="656114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5751" y="228980"/>
            <a:ext cx="6719801" cy="842791"/>
          </a:xfrm>
        </p:spPr>
        <p:txBody>
          <a:bodyPr/>
          <a:lstStyle/>
          <a:p>
            <a:r>
              <a:rPr lang="en-US"/>
              <a:t>Individual stages of adoption</a:t>
            </a:r>
          </a:p>
        </p:txBody>
      </p:sp>
      <p:sp>
        <p:nvSpPr>
          <p:cNvPr id="4" name="TextBox 3"/>
          <p:cNvSpPr txBox="1"/>
          <p:nvPr/>
        </p:nvSpPr>
        <p:spPr>
          <a:xfrm>
            <a:off x="4011168" y="6589957"/>
            <a:ext cx="2023144" cy="246221"/>
          </a:xfrm>
          <a:prstGeom prst="rect">
            <a:avLst/>
          </a:prstGeom>
          <a:noFill/>
        </p:spPr>
        <p:txBody>
          <a:bodyPr wrap="square" rtlCol="0">
            <a:spAutoFit/>
          </a:bodyPr>
          <a:lstStyle/>
          <a:p>
            <a:r>
              <a:rPr lang="en-US" sz="1000">
                <a:latin typeface="+mj-lt"/>
              </a:rPr>
              <a:t>Rogers and Shoemaker, 1971</a:t>
            </a:r>
          </a:p>
        </p:txBody>
      </p:sp>
      <p:sp>
        <p:nvSpPr>
          <p:cNvPr id="6" name="TextBox 5"/>
          <p:cNvSpPr txBox="1"/>
          <p:nvPr/>
        </p:nvSpPr>
        <p:spPr>
          <a:xfrm>
            <a:off x="468852" y="5199343"/>
            <a:ext cx="8046498" cy="830997"/>
          </a:xfrm>
          <a:prstGeom prst="rect">
            <a:avLst/>
          </a:prstGeom>
          <a:noFill/>
        </p:spPr>
        <p:txBody>
          <a:bodyPr wrap="square" rtlCol="0">
            <a:spAutoFit/>
          </a:bodyPr>
          <a:lstStyle/>
          <a:p>
            <a:r>
              <a:rPr lang="en-US" sz="2400">
                <a:solidFill>
                  <a:schemeClr val="tx2">
                    <a:lumMod val="50000"/>
                  </a:schemeClr>
                </a:solidFill>
                <a:latin typeface="+mj-lt"/>
              </a:rPr>
              <a:t>The producer can return to any one of these stages at any time during the adoption process</a:t>
            </a:r>
          </a:p>
        </p:txBody>
      </p:sp>
      <p:pic>
        <p:nvPicPr>
          <p:cNvPr id="5" name="Content Placeholder 4">
            <a:extLst>
              <a:ext uri="{FF2B5EF4-FFF2-40B4-BE49-F238E27FC236}">
                <a16:creationId xmlns:a16="http://schemas.microsoft.com/office/drawing/2014/main" id="{8F3E7228-CA05-40DD-84AA-B4CAB457471E}"/>
              </a:ext>
            </a:extLst>
          </p:cNvPr>
          <p:cNvPicPr>
            <a:picLocks noGrp="1" noChangeAspect="1"/>
          </p:cNvPicPr>
          <p:nvPr>
            <p:ph idx="1"/>
          </p:nvPr>
        </p:nvPicPr>
        <p:blipFill>
          <a:blip r:embed="rId3"/>
          <a:stretch>
            <a:fillRect/>
          </a:stretch>
        </p:blipFill>
        <p:spPr>
          <a:xfrm>
            <a:off x="468852" y="1136747"/>
            <a:ext cx="7886700" cy="3932644"/>
          </a:xfrm>
          <a:prstGeom prst="rect">
            <a:avLst/>
          </a:prstGeom>
        </p:spPr>
      </p:pic>
      <p:sp>
        <p:nvSpPr>
          <p:cNvPr id="3" name="Footer Placeholder 2">
            <a:extLst>
              <a:ext uri="{FF2B5EF4-FFF2-40B4-BE49-F238E27FC236}">
                <a16:creationId xmlns:a16="http://schemas.microsoft.com/office/drawing/2014/main" id="{F1103155-6C93-453C-B8D5-A3DE83A0EC6E}"/>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756184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D976-92E6-4CBB-A06F-B7B567D42376}"/>
              </a:ext>
            </a:extLst>
          </p:cNvPr>
          <p:cNvSpPr>
            <a:spLocks noGrp="1"/>
          </p:cNvSpPr>
          <p:nvPr>
            <p:ph type="title"/>
          </p:nvPr>
        </p:nvSpPr>
        <p:spPr>
          <a:xfrm>
            <a:off x="1297838" y="221224"/>
            <a:ext cx="7718840" cy="842791"/>
          </a:xfrm>
        </p:spPr>
        <p:txBody>
          <a:bodyPr>
            <a:normAutofit/>
          </a:bodyPr>
          <a:lstStyle/>
          <a:p>
            <a:r>
              <a:rPr lang="en-US"/>
              <a:t>Knowledge check – poll question</a:t>
            </a:r>
          </a:p>
        </p:txBody>
      </p:sp>
      <p:sp>
        <p:nvSpPr>
          <p:cNvPr id="3" name="Footer Placeholder 2">
            <a:extLst>
              <a:ext uri="{FF2B5EF4-FFF2-40B4-BE49-F238E27FC236}">
                <a16:creationId xmlns:a16="http://schemas.microsoft.com/office/drawing/2014/main" id="{EA105C6D-2DC6-4CC5-BF4E-A50D25ECD1B8}"/>
              </a:ext>
            </a:extLst>
          </p:cNvPr>
          <p:cNvSpPr>
            <a:spLocks noGrp="1"/>
          </p:cNvSpPr>
          <p:nvPr>
            <p:ph type="ftr" sz="quarter" idx="11"/>
          </p:nvPr>
        </p:nvSpPr>
        <p:spPr>
          <a:xfrm>
            <a:off x="-1" y="6492875"/>
            <a:ext cx="3053751" cy="365125"/>
          </a:xfrm>
        </p:spPr>
        <p:txBody>
          <a:bodyPr/>
          <a:lstStyle/>
          <a:p>
            <a:r>
              <a:rPr lang="en-US"/>
              <a:t>NRCS | SHD | Social &amp; Economic Considerations | v2.3</a:t>
            </a:r>
          </a:p>
        </p:txBody>
      </p:sp>
    </p:spTree>
    <p:extLst>
      <p:ext uri="{BB962C8B-B14F-4D97-AF65-F5344CB8AC3E}">
        <p14:creationId xmlns:p14="http://schemas.microsoft.com/office/powerpoint/2010/main" val="117063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Stages of adoption	</a:t>
            </a:r>
          </a:p>
        </p:txBody>
      </p:sp>
      <p:sp>
        <p:nvSpPr>
          <p:cNvPr id="3" name="Content Placeholder 2"/>
          <p:cNvSpPr>
            <a:spLocks noGrp="1"/>
          </p:cNvSpPr>
          <p:nvPr>
            <p:ph idx="1"/>
          </p:nvPr>
        </p:nvSpPr>
        <p:spPr/>
        <p:txBody>
          <a:bodyPr/>
          <a:lstStyle/>
          <a:p>
            <a:r>
              <a:rPr lang="en-US"/>
              <a:t>As a planner where do you fit in these stages?</a:t>
            </a:r>
          </a:p>
          <a:p>
            <a:pPr lvl="1"/>
            <a:r>
              <a:rPr lang="en-US"/>
              <a:t>In all of them</a:t>
            </a:r>
          </a:p>
          <a:p>
            <a:r>
              <a:rPr lang="en-US"/>
              <a:t>At what stage can you fail the landowner?</a:t>
            </a:r>
          </a:p>
          <a:p>
            <a:pPr lvl="1"/>
            <a:r>
              <a:rPr lang="en-US"/>
              <a:t>Any stage: by lack of follow through or interest after the initial contact at the awareness stage or any time when the producer seeks assistance.</a:t>
            </a:r>
          </a:p>
          <a:p>
            <a:endParaRPr lang="en-US"/>
          </a:p>
        </p:txBody>
      </p:sp>
      <p:sp>
        <p:nvSpPr>
          <p:cNvPr id="5" name="Footer Placeholder 4">
            <a:extLst>
              <a:ext uri="{FF2B5EF4-FFF2-40B4-BE49-F238E27FC236}">
                <a16:creationId xmlns:a16="http://schemas.microsoft.com/office/drawing/2014/main" id="{9B89370D-6079-486D-8F73-4D30A296F9BC}"/>
              </a:ext>
            </a:extLst>
          </p:cNvPr>
          <p:cNvSpPr>
            <a:spLocks noGrp="1"/>
          </p:cNvSpPr>
          <p:nvPr>
            <p:ph type="ftr" sz="quarter" idx="11"/>
          </p:nvPr>
        </p:nvSpPr>
        <p:spPr/>
        <p:txBody>
          <a:bodyPr/>
          <a:lstStyle/>
          <a:p>
            <a:r>
              <a:rPr lang="en-US"/>
              <a:t>NRCS | SHD | Social &amp; Economic Considerations | v2.3</a:t>
            </a:r>
          </a:p>
        </p:txBody>
      </p:sp>
      <p:pic>
        <p:nvPicPr>
          <p:cNvPr id="9" name="Picture 8">
            <a:extLst>
              <a:ext uri="{FF2B5EF4-FFF2-40B4-BE49-F238E27FC236}">
                <a16:creationId xmlns:a16="http://schemas.microsoft.com/office/drawing/2014/main" id="{07058CFC-EACC-491D-AFC2-F4C616DF2B4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21432" y="3962042"/>
            <a:ext cx="6081823" cy="2603697"/>
          </a:xfrm>
          <a:prstGeom prst="rect">
            <a:avLst/>
          </a:prstGeom>
          <a:ln w="19050">
            <a:solidFill>
              <a:schemeClr val="tx1"/>
            </a:solidFill>
          </a:ln>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2336663B-7094-426B-94C5-6CFDFC09C80D}"/>
              </a:ext>
            </a:extLst>
          </p:cNvPr>
          <p:cNvSpPr txBox="1"/>
          <p:nvPr/>
        </p:nvSpPr>
        <p:spPr>
          <a:xfrm>
            <a:off x="1421432" y="6362399"/>
            <a:ext cx="862737" cy="215444"/>
          </a:xfrm>
          <a:prstGeom prst="rect">
            <a:avLst/>
          </a:prstGeom>
          <a:noFill/>
        </p:spPr>
        <p:txBody>
          <a:bodyPr wrap="none" rtlCol="0">
            <a:spAutoFit/>
          </a:bodyPr>
          <a:lstStyle/>
          <a:p>
            <a:pPr algn="ctr"/>
            <a:r>
              <a:rPr lang="en-US" sz="800" i="1" err="1">
                <a:solidFill>
                  <a:schemeClr val="bg1"/>
                </a:solidFill>
              </a:rPr>
              <a:t>Remsberg</a:t>
            </a:r>
            <a:r>
              <a:rPr lang="en-US" sz="800" i="1">
                <a:solidFill>
                  <a:schemeClr val="bg1"/>
                </a:solidFill>
              </a:rPr>
              <a:t>, SARE</a:t>
            </a:r>
            <a:endParaRPr lang="en-US" sz="800">
              <a:solidFill>
                <a:schemeClr val="bg1"/>
              </a:solidFill>
            </a:endParaRPr>
          </a:p>
        </p:txBody>
      </p:sp>
    </p:spTree>
    <p:extLst>
      <p:ext uri="{BB962C8B-B14F-4D97-AF65-F5344CB8AC3E}">
        <p14:creationId xmlns:p14="http://schemas.microsoft.com/office/powerpoint/2010/main" val="351306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3227DC-1F67-4BB2-B12E-F0B6A0B6FE2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713" y="22860"/>
            <a:ext cx="3085479" cy="6812280"/>
          </a:xfrm>
          <a:prstGeom prst="rect">
            <a:avLst/>
          </a:prstGeom>
          <a:ln w="19050">
            <a:solidFill>
              <a:schemeClr val="tx1"/>
            </a:solidFill>
          </a:ln>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22B49CA9-9041-4BCA-A7EA-3DB35A3A55B2}"/>
              </a:ext>
            </a:extLst>
          </p:cNvPr>
          <p:cNvSpPr>
            <a:spLocks noGrp="1"/>
          </p:cNvSpPr>
          <p:nvPr>
            <p:ph type="title"/>
          </p:nvPr>
        </p:nvSpPr>
        <p:spPr>
          <a:xfrm>
            <a:off x="3388520" y="-82825"/>
            <a:ext cx="5593730" cy="1676603"/>
          </a:xfrm>
        </p:spPr>
        <p:txBody>
          <a:bodyPr>
            <a:normAutofit/>
          </a:bodyPr>
          <a:lstStyle/>
          <a:p>
            <a:r>
              <a:rPr lang="en-US" sz="3600"/>
              <a:t>What are Some Obstacles to    Soil Health Adoption?</a:t>
            </a:r>
          </a:p>
        </p:txBody>
      </p:sp>
      <p:cxnSp>
        <p:nvCxnSpPr>
          <p:cNvPr id="5" name="Straight Connector 4">
            <a:extLst>
              <a:ext uri="{FF2B5EF4-FFF2-40B4-BE49-F238E27FC236}">
                <a16:creationId xmlns:a16="http://schemas.microsoft.com/office/drawing/2014/main" id="{AE4040CD-932C-4876-8A25-4454D516A05F}"/>
              </a:ext>
            </a:extLst>
          </p:cNvPr>
          <p:cNvCxnSpPr/>
          <p:nvPr/>
        </p:nvCxnSpPr>
        <p:spPr>
          <a:xfrm>
            <a:off x="4186165" y="1418241"/>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6F9EB7-7C81-4340-BD3E-7B8CC1A752AA}"/>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6" name="Content Placeholder 5">
            <a:extLst>
              <a:ext uri="{FF2B5EF4-FFF2-40B4-BE49-F238E27FC236}">
                <a16:creationId xmlns:a16="http://schemas.microsoft.com/office/drawing/2014/main" id="{82608C3E-95C8-46BF-B5C1-EB9C99E2BCE2}"/>
              </a:ext>
            </a:extLst>
          </p:cNvPr>
          <p:cNvSpPr>
            <a:spLocks noGrp="1"/>
          </p:cNvSpPr>
          <p:nvPr>
            <p:ph idx="1"/>
          </p:nvPr>
        </p:nvSpPr>
        <p:spPr>
          <a:xfrm>
            <a:off x="3736331" y="1755356"/>
            <a:ext cx="4898108" cy="4652961"/>
          </a:xfrm>
        </p:spPr>
        <p:txBody>
          <a:bodyPr/>
          <a:lstStyle/>
          <a:p>
            <a:r>
              <a:rPr lang="en-US"/>
              <a:t>Lack of technical information</a:t>
            </a:r>
          </a:p>
          <a:p>
            <a:r>
              <a:rPr lang="en-US"/>
              <a:t>Lack of community support (socially or economically)</a:t>
            </a:r>
          </a:p>
          <a:p>
            <a:r>
              <a:rPr lang="en-US"/>
              <a:t>Inter-Agency organizational barriers</a:t>
            </a:r>
          </a:p>
          <a:p>
            <a:r>
              <a:rPr lang="en-US"/>
              <a:t>Landlord/tenant relationships</a:t>
            </a:r>
          </a:p>
          <a:p>
            <a:r>
              <a:rPr lang="en-US"/>
              <a:t>Economic</a:t>
            </a:r>
          </a:p>
          <a:p>
            <a:pPr lvl="1"/>
            <a:r>
              <a:rPr lang="en-US"/>
              <a:t>Installation cost</a:t>
            </a:r>
          </a:p>
          <a:p>
            <a:pPr lvl="1"/>
            <a:r>
              <a:rPr lang="en-US"/>
              <a:t>Management capability</a:t>
            </a:r>
          </a:p>
          <a:p>
            <a:pPr lvl="1"/>
            <a:r>
              <a:rPr lang="en-US"/>
              <a:t>Risk aversion</a:t>
            </a:r>
          </a:p>
        </p:txBody>
      </p:sp>
      <p:sp>
        <p:nvSpPr>
          <p:cNvPr id="3" name="Footer Placeholder 2">
            <a:extLst>
              <a:ext uri="{FF2B5EF4-FFF2-40B4-BE49-F238E27FC236}">
                <a16:creationId xmlns:a16="http://schemas.microsoft.com/office/drawing/2014/main" id="{411E156A-F88F-4D01-B1DD-E7F5855A7EF4}"/>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90182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313" y="121486"/>
            <a:ext cx="6719801" cy="842791"/>
          </a:xfrm>
        </p:spPr>
        <p:txBody>
          <a:bodyPr/>
          <a:lstStyle/>
          <a:p>
            <a:r>
              <a:rPr lang="en-US"/>
              <a:t>Economic</a:t>
            </a:r>
            <a:r>
              <a:rPr lang="en-US">
                <a:solidFill>
                  <a:srgbClr val="FF0000"/>
                </a:solidFill>
              </a:rPr>
              <a:t> </a:t>
            </a:r>
            <a:r>
              <a:rPr lang="en-US"/>
              <a:t>Considerations</a:t>
            </a:r>
          </a:p>
        </p:txBody>
      </p:sp>
      <p:sp>
        <p:nvSpPr>
          <p:cNvPr id="3" name="Content Placeholder 2"/>
          <p:cNvSpPr>
            <a:spLocks noGrp="1"/>
          </p:cNvSpPr>
          <p:nvPr>
            <p:ph idx="1"/>
          </p:nvPr>
        </p:nvSpPr>
        <p:spPr>
          <a:xfrm>
            <a:off x="782886" y="1084140"/>
            <a:ext cx="8268462" cy="2949356"/>
          </a:xfrm>
        </p:spPr>
        <p:txBody>
          <a:bodyPr/>
          <a:lstStyle/>
          <a:p>
            <a:r>
              <a:rPr lang="en-US"/>
              <a:t>How many producers have used these arguments to not improve soil health?</a:t>
            </a:r>
          </a:p>
          <a:p>
            <a:pPr lvl="1"/>
            <a:r>
              <a:rPr lang="en-US"/>
              <a:t>It costs too much</a:t>
            </a:r>
          </a:p>
          <a:p>
            <a:pPr lvl="1"/>
            <a:r>
              <a:rPr lang="en-US"/>
              <a:t>Lack of time to seed cover crops</a:t>
            </a:r>
          </a:p>
          <a:p>
            <a:pPr lvl="1"/>
            <a:r>
              <a:rPr lang="en-US"/>
              <a:t>Uses too much water</a:t>
            </a:r>
          </a:p>
          <a:p>
            <a:pPr lvl="1"/>
            <a:r>
              <a:rPr lang="en-US"/>
              <a:t>There is a yield drag</a:t>
            </a:r>
          </a:p>
          <a:p>
            <a:pPr lvl="1"/>
            <a:r>
              <a:rPr lang="en-US"/>
              <a:t>Don’t want any extra weeds in my field</a:t>
            </a:r>
          </a:p>
          <a:p>
            <a:pPr lvl="1"/>
            <a:endParaRPr lang="en-US"/>
          </a:p>
          <a:p>
            <a:pPr lvl="1"/>
            <a:endParaRPr lang="en-US"/>
          </a:p>
        </p:txBody>
      </p:sp>
      <p:pic>
        <p:nvPicPr>
          <p:cNvPr id="9" name="Picture 8">
            <a:extLst>
              <a:ext uri="{FF2B5EF4-FFF2-40B4-BE49-F238E27FC236}">
                <a16:creationId xmlns:a16="http://schemas.microsoft.com/office/drawing/2014/main" id="{ED8E350F-6C1F-4C38-B177-FBFDB816230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0880"/>
          <a:stretch/>
        </p:blipFill>
        <p:spPr>
          <a:xfrm>
            <a:off x="1051560" y="3981231"/>
            <a:ext cx="6903720" cy="2339516"/>
          </a:xfrm>
          <a:prstGeom prst="rect">
            <a:avLst/>
          </a:prstGeom>
          <a:ln w="19050">
            <a:solidFill>
              <a:schemeClr val="tx1"/>
            </a:solidFill>
          </a:ln>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4D6B7689-4368-490C-8BDE-B9E663028739}"/>
              </a:ext>
            </a:extLst>
          </p:cNvPr>
          <p:cNvSpPr txBox="1"/>
          <p:nvPr/>
        </p:nvSpPr>
        <p:spPr>
          <a:xfrm>
            <a:off x="969388" y="6314007"/>
            <a:ext cx="862737" cy="215444"/>
          </a:xfrm>
          <a:prstGeom prst="rect">
            <a:avLst/>
          </a:prstGeom>
          <a:noFill/>
        </p:spPr>
        <p:txBody>
          <a:bodyPr wrap="none" rtlCol="0">
            <a:spAutoFit/>
          </a:bodyPr>
          <a:lstStyle/>
          <a:p>
            <a:r>
              <a:rPr lang="en-US" sz="800" i="1" err="1"/>
              <a:t>Remsberg</a:t>
            </a:r>
            <a:r>
              <a:rPr lang="en-US" sz="800" i="1"/>
              <a:t>, SARE</a:t>
            </a:r>
            <a:endParaRPr lang="en-US" sz="800"/>
          </a:p>
        </p:txBody>
      </p:sp>
      <p:sp>
        <p:nvSpPr>
          <p:cNvPr id="5" name="Footer Placeholder 4">
            <a:extLst>
              <a:ext uri="{FF2B5EF4-FFF2-40B4-BE49-F238E27FC236}">
                <a16:creationId xmlns:a16="http://schemas.microsoft.com/office/drawing/2014/main" id="{1A795611-E366-4EF1-9A03-38C4866FD245}"/>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852777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548" y="288228"/>
            <a:ext cx="7054941" cy="842791"/>
          </a:xfrm>
        </p:spPr>
        <p:txBody>
          <a:bodyPr>
            <a:normAutofit fontScale="90000"/>
          </a:bodyPr>
          <a:lstStyle/>
          <a:p>
            <a:r>
              <a:rPr lang="en-US"/>
              <a:t>Improved Soil Function can Lead to Benefits for the Producer</a:t>
            </a:r>
          </a:p>
        </p:txBody>
      </p:sp>
      <p:sp>
        <p:nvSpPr>
          <p:cNvPr id="3" name="Content Placeholder 2"/>
          <p:cNvSpPr>
            <a:spLocks noGrp="1"/>
          </p:cNvSpPr>
          <p:nvPr>
            <p:ph idx="1"/>
          </p:nvPr>
        </p:nvSpPr>
        <p:spPr>
          <a:xfrm>
            <a:off x="129110" y="1588778"/>
            <a:ext cx="4863954" cy="5029807"/>
          </a:xfrm>
        </p:spPr>
        <p:txBody>
          <a:bodyPr>
            <a:normAutofit fontScale="92500"/>
          </a:bodyPr>
          <a:lstStyle/>
          <a:p>
            <a:r>
              <a:rPr lang="en-US" sz="3200"/>
              <a:t>Potential Benefits</a:t>
            </a:r>
          </a:p>
          <a:p>
            <a:pPr lvl="1"/>
            <a:r>
              <a:rPr lang="en-US" sz="2800"/>
              <a:t>Reduced Erosion</a:t>
            </a:r>
          </a:p>
          <a:p>
            <a:pPr lvl="1"/>
            <a:r>
              <a:rPr lang="en-US" sz="2800"/>
              <a:t>Increased Soil Organic Matter</a:t>
            </a:r>
          </a:p>
          <a:p>
            <a:pPr lvl="1"/>
            <a:r>
              <a:rPr lang="en-US" sz="2800"/>
              <a:t>Increased Nutrient Cycling</a:t>
            </a:r>
          </a:p>
          <a:p>
            <a:pPr lvl="1"/>
            <a:r>
              <a:rPr lang="en-US" sz="2800"/>
              <a:t>Increased Drought Resilience</a:t>
            </a:r>
          </a:p>
          <a:p>
            <a:pPr lvl="1"/>
            <a:r>
              <a:rPr lang="en-US" sz="2800"/>
              <a:t>More Available Water</a:t>
            </a:r>
          </a:p>
          <a:p>
            <a:pPr lvl="1"/>
            <a:r>
              <a:rPr lang="en-US" sz="2800"/>
              <a:t>Improved Filtering and Buffering</a:t>
            </a:r>
          </a:p>
          <a:p>
            <a:pPr lvl="1"/>
            <a:r>
              <a:rPr lang="en-US" sz="2800"/>
              <a:t>Reduced Pest and Disease incidence</a:t>
            </a:r>
          </a:p>
          <a:p>
            <a:pPr lvl="1"/>
            <a:r>
              <a:rPr lang="en-US" sz="2800"/>
              <a:t>Reduced Risk</a:t>
            </a:r>
          </a:p>
          <a:p>
            <a:endParaRPr lang="en-US"/>
          </a:p>
          <a:p>
            <a:endParaRPr lang="en-US"/>
          </a:p>
          <a:p>
            <a:endParaRPr lang="en-US"/>
          </a:p>
          <a:p>
            <a:endParaRPr lang="en-US"/>
          </a:p>
        </p:txBody>
      </p:sp>
      <p:sp>
        <p:nvSpPr>
          <p:cNvPr id="4" name="Rectangle 2">
            <a:extLst>
              <a:ext uri="{FF2B5EF4-FFF2-40B4-BE49-F238E27FC236}">
                <a16:creationId xmlns:a16="http://schemas.microsoft.com/office/drawing/2014/main" id="{2252FCE5-F04B-44C4-8278-2741F6940DA0}"/>
              </a:ext>
            </a:extLst>
          </p:cNvPr>
          <p:cNvSpPr>
            <a:spLocks noChangeArrowheads="1"/>
          </p:cNvSpPr>
          <p:nvPr/>
        </p:nvSpPr>
        <p:spPr bwMode="auto">
          <a:xfrm>
            <a:off x="1" y="890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sz="1350"/>
          </a:p>
        </p:txBody>
      </p:sp>
      <p:sp>
        <p:nvSpPr>
          <p:cNvPr id="6" name="Rectangle 4">
            <a:extLst>
              <a:ext uri="{FF2B5EF4-FFF2-40B4-BE49-F238E27FC236}">
                <a16:creationId xmlns:a16="http://schemas.microsoft.com/office/drawing/2014/main" id="{18553A3A-87E9-445D-9546-4ACD72B08298}"/>
              </a:ext>
            </a:extLst>
          </p:cNvPr>
          <p:cNvSpPr>
            <a:spLocks noChangeArrowheads="1"/>
          </p:cNvSpPr>
          <p:nvPr/>
        </p:nvSpPr>
        <p:spPr bwMode="auto">
          <a:xfrm>
            <a:off x="-14869627" y="3965183"/>
            <a:ext cx="381041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sp>
        <p:nvSpPr>
          <p:cNvPr id="7" name="Footer Placeholder 6">
            <a:extLst>
              <a:ext uri="{FF2B5EF4-FFF2-40B4-BE49-F238E27FC236}">
                <a16:creationId xmlns:a16="http://schemas.microsoft.com/office/drawing/2014/main" id="{C62BB93D-2814-4A4D-9D40-CBE801D0EE1F}"/>
              </a:ext>
            </a:extLst>
          </p:cNvPr>
          <p:cNvSpPr>
            <a:spLocks noGrp="1"/>
          </p:cNvSpPr>
          <p:nvPr>
            <p:ph type="ftr" sz="quarter" idx="11"/>
          </p:nvPr>
        </p:nvSpPr>
        <p:spPr/>
        <p:txBody>
          <a:bodyPr/>
          <a:lstStyle/>
          <a:p>
            <a:r>
              <a:rPr lang="en-US"/>
              <a:t>NRCS | SHD | Social &amp; Economic Considerations | v2.3</a:t>
            </a:r>
          </a:p>
        </p:txBody>
      </p:sp>
      <p:pic>
        <p:nvPicPr>
          <p:cNvPr id="10" name="Picture 9">
            <a:extLst>
              <a:ext uri="{FF2B5EF4-FFF2-40B4-BE49-F238E27FC236}">
                <a16:creationId xmlns:a16="http://schemas.microsoft.com/office/drawing/2014/main" id="{C791BAA7-83AB-4478-B6CC-9B02BAB2EE5C}"/>
              </a:ext>
            </a:extLst>
          </p:cNvPr>
          <p:cNvPicPr>
            <a:picLocks noChangeAspect="1"/>
          </p:cNvPicPr>
          <p:nvPr/>
        </p:nvPicPr>
        <p:blipFill>
          <a:blip r:embed="rId3"/>
          <a:stretch>
            <a:fillRect/>
          </a:stretch>
        </p:blipFill>
        <p:spPr>
          <a:xfrm>
            <a:off x="4814623" y="1552597"/>
            <a:ext cx="3781953" cy="3762900"/>
          </a:xfrm>
          <a:prstGeom prst="rect">
            <a:avLst/>
          </a:prstGeom>
        </p:spPr>
      </p:pic>
    </p:spTree>
    <p:extLst>
      <p:ext uri="{BB962C8B-B14F-4D97-AF65-F5344CB8AC3E}">
        <p14:creationId xmlns:p14="http://schemas.microsoft.com/office/powerpoint/2010/main" val="2417187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1A34-0479-43FF-802D-4646FF7D9D7D}"/>
              </a:ext>
            </a:extLst>
          </p:cNvPr>
          <p:cNvSpPr>
            <a:spLocks noGrp="1"/>
          </p:cNvSpPr>
          <p:nvPr>
            <p:ph type="title"/>
          </p:nvPr>
        </p:nvSpPr>
        <p:spPr>
          <a:xfrm>
            <a:off x="4364854" y="180977"/>
            <a:ext cx="4105229" cy="1533521"/>
          </a:xfrm>
        </p:spPr>
        <p:txBody>
          <a:bodyPr>
            <a:normAutofit fontScale="90000"/>
          </a:bodyPr>
          <a:lstStyle/>
          <a:p>
            <a:r>
              <a:rPr lang="en-US"/>
              <a:t>Categories not as easy to quantify </a:t>
            </a:r>
            <a:br>
              <a:rPr lang="en-US"/>
            </a:br>
            <a:r>
              <a:rPr lang="en-US" sz="2000" i="1"/>
              <a:t>(but important to consider)</a:t>
            </a:r>
          </a:p>
        </p:txBody>
      </p:sp>
      <p:sp>
        <p:nvSpPr>
          <p:cNvPr id="3" name="Content Placeholder 2">
            <a:extLst>
              <a:ext uri="{FF2B5EF4-FFF2-40B4-BE49-F238E27FC236}">
                <a16:creationId xmlns:a16="http://schemas.microsoft.com/office/drawing/2014/main" id="{D27A6707-5665-443E-8390-1A31996A63B1}"/>
              </a:ext>
            </a:extLst>
          </p:cNvPr>
          <p:cNvSpPr>
            <a:spLocks noGrp="1"/>
          </p:cNvSpPr>
          <p:nvPr>
            <p:ph idx="1"/>
          </p:nvPr>
        </p:nvSpPr>
        <p:spPr>
          <a:xfrm>
            <a:off x="4210449" y="2105032"/>
            <a:ext cx="4414041" cy="4437548"/>
          </a:xfrm>
        </p:spPr>
        <p:txBody>
          <a:bodyPr>
            <a:normAutofit/>
          </a:bodyPr>
          <a:lstStyle/>
          <a:p>
            <a:r>
              <a:rPr lang="en-US"/>
              <a:t>Changes in labor (timing)</a:t>
            </a:r>
          </a:p>
          <a:p>
            <a:r>
              <a:rPr lang="en-US"/>
              <a:t>Soil health characteristics difficult to tie to actual dollars spent or saved </a:t>
            </a:r>
          </a:p>
          <a:p>
            <a:pPr marL="457200" lvl="1"/>
            <a:r>
              <a:rPr lang="en-US" i="1"/>
              <a:t>e.g. </a:t>
            </a:r>
            <a:r>
              <a:rPr lang="en-US"/>
              <a:t>earthworms, SOC</a:t>
            </a:r>
          </a:p>
          <a:p>
            <a:r>
              <a:rPr lang="en-US"/>
              <a:t>Risk</a:t>
            </a:r>
          </a:p>
          <a:p>
            <a:pPr marL="457200" lvl="1"/>
            <a:r>
              <a:rPr lang="en-US" i="1"/>
              <a:t>e.g. </a:t>
            </a:r>
            <a:r>
              <a:rPr lang="en-US"/>
              <a:t>increased soil health can help reduce crop loss due to weather extremes</a:t>
            </a:r>
          </a:p>
          <a:p>
            <a:r>
              <a:rPr lang="en-US"/>
              <a:t>Social Impacts</a:t>
            </a:r>
          </a:p>
        </p:txBody>
      </p:sp>
      <p:cxnSp>
        <p:nvCxnSpPr>
          <p:cNvPr id="8" name="Straight Connector 7">
            <a:extLst>
              <a:ext uri="{FF2B5EF4-FFF2-40B4-BE49-F238E27FC236}">
                <a16:creationId xmlns:a16="http://schemas.microsoft.com/office/drawing/2014/main" id="{F956EEF8-976B-416E-9A0B-C099F558A6F2}"/>
              </a:ext>
            </a:extLst>
          </p:cNvPr>
          <p:cNvCxnSpPr/>
          <p:nvPr/>
        </p:nvCxnSpPr>
        <p:spPr>
          <a:xfrm>
            <a:off x="4403613" y="1950385"/>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Picture 8" descr="A plant in a field&#10;&#10;Description generated with very high confidence">
            <a:extLst>
              <a:ext uri="{FF2B5EF4-FFF2-40B4-BE49-F238E27FC236}">
                <a16:creationId xmlns:a16="http://schemas.microsoft.com/office/drawing/2014/main" id="{1C14E32A-5962-4563-93C5-0ECB7309375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45720"/>
            <a:ext cx="3558540" cy="6766560"/>
          </a:xfrm>
          <a:prstGeom prst="rect">
            <a:avLst/>
          </a:prstGeom>
          <a:ln w="19050">
            <a:solidFill>
              <a:schemeClr val="tx1"/>
            </a:solidFill>
          </a:ln>
          <a:effectLst>
            <a:outerShdw blurRad="63500" sx="102000" sy="102000" algn="ctr" rotWithShape="0">
              <a:prstClr val="black">
                <a:alpha val="40000"/>
              </a:prstClr>
            </a:outerShdw>
          </a:effectLst>
        </p:spPr>
      </p:pic>
      <p:sp>
        <p:nvSpPr>
          <p:cNvPr id="4" name="Footer Placeholder 3">
            <a:extLst>
              <a:ext uri="{FF2B5EF4-FFF2-40B4-BE49-F238E27FC236}">
                <a16:creationId xmlns:a16="http://schemas.microsoft.com/office/drawing/2014/main" id="{04D70DCE-EC66-4211-BBA9-27BCEE36A29B}"/>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000758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877069" y="131606"/>
            <a:ext cx="6719801" cy="842791"/>
          </a:xfrm>
        </p:spPr>
        <p:txBody>
          <a:bodyPr>
            <a:normAutofit/>
          </a:bodyPr>
          <a:lstStyle/>
          <a:p>
            <a:r>
              <a:rPr lang="en-US"/>
              <a:t>Case Studies</a:t>
            </a:r>
          </a:p>
        </p:txBody>
      </p:sp>
      <p:sp>
        <p:nvSpPr>
          <p:cNvPr id="43011" name="Rectangle 3"/>
          <p:cNvSpPr>
            <a:spLocks noGrp="1" noChangeArrowheads="1"/>
          </p:cNvSpPr>
          <p:nvPr>
            <p:ph idx="1"/>
          </p:nvPr>
        </p:nvSpPr>
        <p:spPr>
          <a:xfrm>
            <a:off x="3800475" y="1360678"/>
            <a:ext cx="5343525" cy="5497322"/>
          </a:xfrm>
        </p:spPr>
        <p:txBody>
          <a:bodyPr>
            <a:normAutofit/>
          </a:bodyPr>
          <a:lstStyle/>
          <a:p>
            <a:r>
              <a:rPr lang="en-US"/>
              <a:t>Give real world examples</a:t>
            </a:r>
          </a:p>
          <a:p>
            <a:r>
              <a:rPr lang="en-US"/>
              <a:t>Usually use partial budget </a:t>
            </a:r>
          </a:p>
          <a:p>
            <a:r>
              <a:rPr lang="en-US"/>
              <a:t>Good case studies address all aspects of adoption, not just the positive aspects.</a:t>
            </a:r>
          </a:p>
          <a:p>
            <a:r>
              <a:rPr lang="en-US"/>
              <a:t>Must be relatable.</a:t>
            </a:r>
          </a:p>
          <a:p>
            <a:pPr lvl="1"/>
            <a:r>
              <a:rPr lang="en-US"/>
              <a:t>Location, climate, crops</a:t>
            </a:r>
          </a:p>
          <a:p>
            <a:pPr lvl="1"/>
            <a:r>
              <a:rPr lang="en-US"/>
              <a:t>Available resources</a:t>
            </a:r>
          </a:p>
          <a:p>
            <a:r>
              <a:rPr lang="en-US"/>
              <a:t>Read with a critical eye – ask: </a:t>
            </a:r>
          </a:p>
          <a:p>
            <a:pPr lvl="1"/>
            <a:r>
              <a:rPr lang="en-US"/>
              <a:t>“Are the benefits applicable to you?</a:t>
            </a:r>
          </a:p>
          <a:p>
            <a:pPr lvl="1"/>
            <a:r>
              <a:rPr lang="en-US"/>
              <a:t>How about the costs?”</a:t>
            </a:r>
          </a:p>
        </p:txBody>
      </p:sp>
      <p:sp>
        <p:nvSpPr>
          <p:cNvPr id="3" name="Footer Placeholder 2">
            <a:extLst>
              <a:ext uri="{FF2B5EF4-FFF2-40B4-BE49-F238E27FC236}">
                <a16:creationId xmlns:a16="http://schemas.microsoft.com/office/drawing/2014/main" id="{76D450AA-196B-4259-8F56-656C1825AFC8}"/>
              </a:ext>
            </a:extLst>
          </p:cNvPr>
          <p:cNvSpPr>
            <a:spLocks noGrp="1"/>
          </p:cNvSpPr>
          <p:nvPr>
            <p:ph type="ftr" sz="quarter" idx="11"/>
          </p:nvPr>
        </p:nvSpPr>
        <p:spPr>
          <a:xfrm>
            <a:off x="-1" y="6492875"/>
            <a:ext cx="3053751" cy="365125"/>
          </a:xfrm>
        </p:spPr>
        <p:txBody>
          <a:bodyPr/>
          <a:lstStyle/>
          <a:p>
            <a:r>
              <a:rPr lang="en-US"/>
              <a:t>NRCS | SHD | Social &amp; Economic Considerations | v2.3</a:t>
            </a:r>
          </a:p>
        </p:txBody>
      </p:sp>
      <p:pic>
        <p:nvPicPr>
          <p:cNvPr id="4" name="Picture 3">
            <a:extLst>
              <a:ext uri="{FF2B5EF4-FFF2-40B4-BE49-F238E27FC236}">
                <a16:creationId xmlns:a16="http://schemas.microsoft.com/office/drawing/2014/main" id="{4AB09435-E8AC-489B-9B76-7F97345193DE}"/>
              </a:ext>
            </a:extLst>
          </p:cNvPr>
          <p:cNvPicPr>
            <a:picLocks noChangeAspect="1"/>
          </p:cNvPicPr>
          <p:nvPr/>
        </p:nvPicPr>
        <p:blipFill rotWithShape="1">
          <a:blip r:embed="rId3">
            <a:extLst>
              <a:ext uri="{28A0092B-C50C-407E-A947-70E740481C1C}">
                <a14:useLocalDpi xmlns:a14="http://schemas.microsoft.com/office/drawing/2010/main" val="0"/>
              </a:ext>
            </a:extLst>
          </a:blip>
          <a:srcRect l="23885" r="43801"/>
          <a:stretch/>
        </p:blipFill>
        <p:spPr>
          <a:xfrm>
            <a:off x="0" y="45720"/>
            <a:ext cx="3286126" cy="6766560"/>
          </a:xfrm>
          <a:prstGeom prst="rect">
            <a:avLst/>
          </a:prstGeom>
          <a:ln w="19050">
            <a:solidFill>
              <a:schemeClr val="tx1"/>
            </a:solidFill>
          </a:ln>
          <a:effectLst>
            <a:outerShdw blurRad="63500" sx="102000" sy="102000" algn="ctr" rotWithShape="0">
              <a:prstClr val="black">
                <a:alpha val="40000"/>
              </a:prstClr>
            </a:outerShdw>
          </a:effectLst>
        </p:spPr>
      </p:pic>
      <p:cxnSp>
        <p:nvCxnSpPr>
          <p:cNvPr id="11" name="Straight Connector 10">
            <a:extLst>
              <a:ext uri="{FF2B5EF4-FFF2-40B4-BE49-F238E27FC236}">
                <a16:creationId xmlns:a16="http://schemas.microsoft.com/office/drawing/2014/main" id="{53D895C4-418B-40ED-968C-9D259C80B2DA}"/>
              </a:ext>
            </a:extLst>
          </p:cNvPr>
          <p:cNvCxnSpPr/>
          <p:nvPr/>
        </p:nvCxnSpPr>
        <p:spPr>
          <a:xfrm>
            <a:off x="4223112" y="1068813"/>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4421EBD-57EF-424A-9200-CD6F37840A9B}"/>
              </a:ext>
            </a:extLst>
          </p:cNvPr>
          <p:cNvSpPr txBox="1"/>
          <p:nvPr/>
        </p:nvSpPr>
        <p:spPr>
          <a:xfrm>
            <a:off x="-41570" y="6651860"/>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Tree>
    <p:extLst>
      <p:ext uri="{BB962C8B-B14F-4D97-AF65-F5344CB8AC3E}">
        <p14:creationId xmlns:p14="http://schemas.microsoft.com/office/powerpoint/2010/main" val="3515172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BFA88-B426-4C29-ADA5-920D7B826916}"/>
              </a:ext>
            </a:extLst>
          </p:cNvPr>
          <p:cNvSpPr>
            <a:spLocks noGrp="1"/>
          </p:cNvSpPr>
          <p:nvPr>
            <p:ph type="title"/>
          </p:nvPr>
        </p:nvSpPr>
        <p:spPr>
          <a:xfrm>
            <a:off x="1656212" y="310746"/>
            <a:ext cx="6719801" cy="842791"/>
          </a:xfrm>
        </p:spPr>
        <p:txBody>
          <a:bodyPr>
            <a:normAutofit fontScale="90000"/>
          </a:bodyPr>
          <a:lstStyle/>
          <a:p>
            <a:r>
              <a:rPr lang="en-US"/>
              <a:t>How do Economists Compare?</a:t>
            </a:r>
            <a:br>
              <a:rPr lang="en-US"/>
            </a:br>
            <a:r>
              <a:rPr lang="en-US" u="sng"/>
              <a:t>Partial Budget</a:t>
            </a:r>
            <a:r>
              <a:rPr lang="en-US"/>
              <a:t> Approach</a:t>
            </a:r>
          </a:p>
        </p:txBody>
      </p:sp>
      <p:sp>
        <p:nvSpPr>
          <p:cNvPr id="3" name="Content Placeholder 2">
            <a:extLst>
              <a:ext uri="{FF2B5EF4-FFF2-40B4-BE49-F238E27FC236}">
                <a16:creationId xmlns:a16="http://schemas.microsoft.com/office/drawing/2014/main" id="{EC0FBBD9-698A-47B5-B181-7D3286DC33B1}"/>
              </a:ext>
            </a:extLst>
          </p:cNvPr>
          <p:cNvSpPr>
            <a:spLocks noGrp="1"/>
          </p:cNvSpPr>
          <p:nvPr>
            <p:ph idx="1"/>
          </p:nvPr>
        </p:nvSpPr>
        <p:spPr>
          <a:xfrm>
            <a:off x="627833" y="1512282"/>
            <a:ext cx="7888333" cy="1012570"/>
          </a:xfrm>
        </p:spPr>
        <p:txBody>
          <a:bodyPr/>
          <a:lstStyle/>
          <a:p>
            <a:pPr marL="0" indent="0" algn="ctr">
              <a:buNone/>
            </a:pPr>
            <a:r>
              <a:rPr lang="en-US"/>
              <a:t>We are looking at </a:t>
            </a:r>
            <a:r>
              <a:rPr lang="en-US" b="1"/>
              <a:t>WHAT CHANGES </a:t>
            </a:r>
            <a:r>
              <a:rPr lang="en-US"/>
              <a:t>– Before and After (or between “Baseline” and “Alternative(s)”)</a:t>
            </a:r>
          </a:p>
        </p:txBody>
      </p:sp>
      <p:graphicFrame>
        <p:nvGraphicFramePr>
          <p:cNvPr id="6" name="Table 5">
            <a:extLst>
              <a:ext uri="{FF2B5EF4-FFF2-40B4-BE49-F238E27FC236}">
                <a16:creationId xmlns:a16="http://schemas.microsoft.com/office/drawing/2014/main" id="{360BA5FD-CAF3-449A-A4FB-74979EDD0DA1}"/>
              </a:ext>
            </a:extLst>
          </p:cNvPr>
          <p:cNvGraphicFramePr>
            <a:graphicFrameLocks noGrp="1"/>
          </p:cNvGraphicFramePr>
          <p:nvPr>
            <p:extLst>
              <p:ext uri="{D42A27DB-BD31-4B8C-83A1-F6EECF244321}">
                <p14:modId xmlns:p14="http://schemas.microsoft.com/office/powerpoint/2010/main" val="1874054925"/>
              </p:ext>
            </p:extLst>
          </p:nvPr>
        </p:nvGraphicFramePr>
        <p:xfrm>
          <a:off x="627833" y="2738847"/>
          <a:ext cx="7651750" cy="2687431"/>
        </p:xfrm>
        <a:graphic>
          <a:graphicData uri="http://schemas.openxmlformats.org/drawingml/2006/table">
            <a:tbl>
              <a:tblPr firstRow="1" bandRow="1">
                <a:tableStyleId>{5C22544A-7EE6-4342-B048-85BDC9FD1C3A}</a:tableStyleId>
              </a:tblPr>
              <a:tblGrid>
                <a:gridCol w="3581669">
                  <a:extLst>
                    <a:ext uri="{9D8B030D-6E8A-4147-A177-3AD203B41FA5}">
                      <a16:colId xmlns:a16="http://schemas.microsoft.com/office/drawing/2014/main" val="20000"/>
                    </a:ext>
                  </a:extLst>
                </a:gridCol>
                <a:gridCol w="4070081">
                  <a:extLst>
                    <a:ext uri="{9D8B030D-6E8A-4147-A177-3AD203B41FA5}">
                      <a16:colId xmlns:a16="http://schemas.microsoft.com/office/drawing/2014/main" val="20001"/>
                    </a:ext>
                  </a:extLst>
                </a:gridCol>
              </a:tblGrid>
              <a:tr h="853372">
                <a:tc>
                  <a:txBody>
                    <a:bodyPr/>
                    <a:lstStyle/>
                    <a:p>
                      <a:pPr marL="0" marR="0" lvl="0" indent="0" algn="ctr" defTabSz="914400" rtl="0" eaLnBrk="0" fontAlgn="base" latinLnBrk="0" hangingPunct="0">
                        <a:lnSpc>
                          <a:spcPct val="100000"/>
                        </a:lnSpc>
                        <a:spcBef>
                          <a:spcPct val="20000"/>
                        </a:spcBef>
                        <a:spcAft>
                          <a:spcPct val="0"/>
                        </a:spcAft>
                        <a:buClr>
                          <a:srgbClr val="FFFFCC"/>
                        </a:buClr>
                        <a:buSzPct val="80000"/>
                        <a:buFont typeface="Wingdings" panose="05000000000000000000" pitchFamily="2" charset="2"/>
                        <a:buNone/>
                        <a:tabLst/>
                        <a:defRPr/>
                      </a:pPr>
                      <a:r>
                        <a:rPr lang="en-US" sz="3200" kern="1200">
                          <a:solidFill>
                            <a:srgbClr val="00B050"/>
                          </a:solidFill>
                          <a:effectLst>
                            <a:outerShdw blurRad="38100" dist="38100" dir="2700000" algn="tl">
                              <a:srgbClr val="000000"/>
                            </a:outerShdw>
                          </a:effectLst>
                          <a:latin typeface="+mn-lt"/>
                          <a:ea typeface="+mn-ea"/>
                          <a:cs typeface="+mn-cs"/>
                        </a:rPr>
                        <a:t>Positive Effects </a:t>
                      </a:r>
                    </a:p>
                    <a:p>
                      <a:pPr algn="ctr"/>
                      <a:r>
                        <a:rPr lang="en-US" sz="3200" b="1" kern="1200">
                          <a:solidFill>
                            <a:srgbClr val="00B050"/>
                          </a:solidFill>
                          <a:effectLst>
                            <a:outerShdw blurRad="38100" dist="38100" dir="2700000" algn="tl">
                              <a:srgbClr val="000000"/>
                            </a:outerShdw>
                          </a:effectLst>
                          <a:latin typeface="+mn-lt"/>
                          <a:ea typeface="+mn-ea"/>
                          <a:cs typeface="+mn-cs"/>
                        </a:rPr>
                        <a:t>“+”</a:t>
                      </a:r>
                    </a:p>
                  </a:txBody>
                  <a:tcPr marL="91443" marR="91443" marT="45698" marB="45698">
                    <a:noFill/>
                  </a:tcPr>
                </a:tc>
                <a:tc>
                  <a:txBody>
                    <a:bodyPr/>
                    <a:lstStyle/>
                    <a:p>
                      <a:pPr marL="0" marR="0" lvl="0" indent="0" algn="ctr" defTabSz="914400" rtl="0" eaLnBrk="0" fontAlgn="base" latinLnBrk="0" hangingPunct="0">
                        <a:lnSpc>
                          <a:spcPct val="100000"/>
                        </a:lnSpc>
                        <a:spcBef>
                          <a:spcPct val="20000"/>
                        </a:spcBef>
                        <a:spcAft>
                          <a:spcPct val="0"/>
                        </a:spcAft>
                        <a:buClr>
                          <a:srgbClr val="FFFFCC"/>
                        </a:buClr>
                        <a:buSzPct val="80000"/>
                        <a:buFont typeface="Wingdings" panose="05000000000000000000" pitchFamily="2" charset="2"/>
                        <a:buNone/>
                        <a:tabLst/>
                        <a:defRPr/>
                      </a:pPr>
                      <a:r>
                        <a:rPr lang="en-US" sz="3200" b="1" kern="1200">
                          <a:solidFill>
                            <a:srgbClr val="C00000"/>
                          </a:solidFill>
                          <a:effectLst>
                            <a:outerShdw blurRad="38100" dist="38100" dir="2700000" algn="tl">
                              <a:srgbClr val="000000"/>
                            </a:outerShdw>
                          </a:effectLst>
                          <a:latin typeface="+mn-lt"/>
                          <a:ea typeface="+mn-ea"/>
                          <a:cs typeface="+mn-cs"/>
                        </a:rPr>
                        <a:t>Negative Effects</a:t>
                      </a:r>
                    </a:p>
                    <a:p>
                      <a:pPr marL="0" marR="0" lvl="0" indent="0" algn="ctr" defTabSz="914400" rtl="0" eaLnBrk="0" fontAlgn="base" latinLnBrk="0" hangingPunct="0">
                        <a:lnSpc>
                          <a:spcPct val="100000"/>
                        </a:lnSpc>
                        <a:spcBef>
                          <a:spcPct val="20000"/>
                        </a:spcBef>
                        <a:spcAft>
                          <a:spcPct val="0"/>
                        </a:spcAft>
                        <a:buClr>
                          <a:srgbClr val="FFFFCC"/>
                        </a:buClr>
                        <a:buSzPct val="80000"/>
                        <a:buFont typeface="Wingdings" panose="05000000000000000000" pitchFamily="2" charset="2"/>
                        <a:buNone/>
                        <a:tabLst/>
                        <a:defRPr/>
                      </a:pPr>
                      <a:r>
                        <a:rPr lang="en-US" sz="3200" b="1" kern="1200">
                          <a:solidFill>
                            <a:srgbClr val="C00000"/>
                          </a:solidFill>
                          <a:effectLst>
                            <a:outerShdw blurRad="38100" dist="38100" dir="2700000" algn="tl">
                              <a:srgbClr val="000000"/>
                            </a:outerShdw>
                          </a:effectLst>
                          <a:latin typeface="+mn-lt"/>
                          <a:ea typeface="+mn-ea"/>
                          <a:cs typeface="+mn-cs"/>
                        </a:rPr>
                        <a:t>“-”</a:t>
                      </a:r>
                    </a:p>
                  </a:txBody>
                  <a:tcPr marL="91443" marR="91443" marT="45698" marB="45698">
                    <a:noFill/>
                  </a:tcPr>
                </a:tc>
                <a:extLst>
                  <a:ext uri="{0D108BD9-81ED-4DB2-BD59-A6C34878D82A}">
                    <a16:rowId xmlns:a16="http://schemas.microsoft.com/office/drawing/2014/main" val="10000"/>
                  </a:ext>
                </a:extLst>
              </a:tr>
              <a:tr h="8228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00B050"/>
                          </a:solidFill>
                        </a:rPr>
                        <a:t>Increased Revenues </a:t>
                      </a:r>
                    </a:p>
                    <a:p>
                      <a:pPr algn="ctr"/>
                      <a:endParaRPr lang="en-US" sz="2400"/>
                    </a:p>
                  </a:txBody>
                  <a:tcPr marL="91443" marR="91443" marT="45698" marB="456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a:solidFill>
                            <a:srgbClr val="FF0000"/>
                          </a:solidFill>
                          <a:latin typeface="+mn-lt"/>
                          <a:ea typeface="+mn-ea"/>
                          <a:cs typeface="+mn-cs"/>
                        </a:rPr>
                        <a:t>Increased Costs</a:t>
                      </a:r>
                    </a:p>
                  </a:txBody>
                  <a:tcPr marL="91443" marR="91443" marT="45698" marB="45698">
                    <a:noFill/>
                  </a:tcPr>
                </a:tc>
                <a:extLst>
                  <a:ext uri="{0D108BD9-81ED-4DB2-BD59-A6C34878D82A}">
                    <a16:rowId xmlns:a16="http://schemas.microsoft.com/office/drawing/2014/main" val="10001"/>
                  </a:ext>
                </a:extLst>
              </a:tr>
              <a:tr h="7002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00B050"/>
                          </a:solidFill>
                        </a:rPr>
                        <a:t>Reduced Costs</a:t>
                      </a:r>
                    </a:p>
                  </a:txBody>
                  <a:tcPr marL="91443" marR="91443" marT="45698" marB="456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srgbClr val="FF0000"/>
                          </a:solidFill>
                        </a:rPr>
                        <a:t>Decreased</a:t>
                      </a:r>
                      <a:r>
                        <a:rPr lang="en-US" sz="2400" b="1" baseline="0">
                          <a:solidFill>
                            <a:srgbClr val="FF0000"/>
                          </a:solidFill>
                        </a:rPr>
                        <a:t> Revenue</a:t>
                      </a:r>
                      <a:endParaRPr lang="en-US" sz="2400" b="1">
                        <a:solidFill>
                          <a:srgbClr val="FF0000"/>
                        </a:solidFill>
                      </a:endParaRPr>
                    </a:p>
                  </a:txBody>
                  <a:tcPr marL="91443" marR="91443" marT="45698" marB="45698">
                    <a:noFill/>
                  </a:tcPr>
                </a:tc>
                <a:extLst>
                  <a:ext uri="{0D108BD9-81ED-4DB2-BD59-A6C34878D82A}">
                    <a16:rowId xmlns:a16="http://schemas.microsoft.com/office/drawing/2014/main" val="10002"/>
                  </a:ext>
                </a:extLst>
              </a:tr>
            </a:tbl>
          </a:graphicData>
        </a:graphic>
      </p:graphicFrame>
      <p:sp>
        <p:nvSpPr>
          <p:cNvPr id="7" name="Footer Placeholder 6">
            <a:extLst>
              <a:ext uri="{FF2B5EF4-FFF2-40B4-BE49-F238E27FC236}">
                <a16:creationId xmlns:a16="http://schemas.microsoft.com/office/drawing/2014/main" id="{CDE675D5-B7CE-4CDE-BB51-A75FFD5CC972}"/>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2517541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41ED-1EEA-4301-86CB-CC4DE0854AC6}"/>
              </a:ext>
            </a:extLst>
          </p:cNvPr>
          <p:cNvSpPr>
            <a:spLocks noGrp="1"/>
          </p:cNvSpPr>
          <p:nvPr>
            <p:ph type="title"/>
          </p:nvPr>
        </p:nvSpPr>
        <p:spPr>
          <a:xfrm>
            <a:off x="2328949" y="101196"/>
            <a:ext cx="6719801" cy="842791"/>
          </a:xfrm>
        </p:spPr>
        <p:txBody>
          <a:bodyPr/>
          <a:lstStyle/>
          <a:p>
            <a:r>
              <a:rPr lang="en-US"/>
              <a:t>T-Chart Levels &amp; Examples </a:t>
            </a:r>
          </a:p>
        </p:txBody>
      </p:sp>
      <p:sp>
        <p:nvSpPr>
          <p:cNvPr id="3" name="Content Placeholder 2">
            <a:extLst>
              <a:ext uri="{FF2B5EF4-FFF2-40B4-BE49-F238E27FC236}">
                <a16:creationId xmlns:a16="http://schemas.microsoft.com/office/drawing/2014/main" id="{F96EA8A6-4065-43B8-A0CA-D83CDC067A88}"/>
              </a:ext>
            </a:extLst>
          </p:cNvPr>
          <p:cNvSpPr>
            <a:spLocks noGrp="1"/>
          </p:cNvSpPr>
          <p:nvPr>
            <p:ph idx="1"/>
          </p:nvPr>
        </p:nvSpPr>
        <p:spPr>
          <a:xfrm>
            <a:off x="149503" y="1499757"/>
            <a:ext cx="5519777" cy="4825798"/>
          </a:xfrm>
        </p:spPr>
        <p:txBody>
          <a:bodyPr/>
          <a:lstStyle/>
          <a:p>
            <a:r>
              <a:rPr lang="en-US"/>
              <a:t>Level 1 – Descriptive</a:t>
            </a:r>
          </a:p>
          <a:p>
            <a:pPr lvl="1"/>
            <a:r>
              <a:rPr lang="en-US"/>
              <a:t>(+) Decreased fertilizer use</a:t>
            </a:r>
          </a:p>
          <a:p>
            <a:pPr lvl="1"/>
            <a:r>
              <a:rPr lang="en-US"/>
              <a:t>(-) No-till drill purchase</a:t>
            </a:r>
          </a:p>
          <a:p>
            <a:r>
              <a:rPr lang="en-US"/>
              <a:t>Level 2 – Quantitative</a:t>
            </a:r>
          </a:p>
          <a:p>
            <a:pPr lvl="1"/>
            <a:r>
              <a:rPr lang="en-US"/>
              <a:t>(+) Decreased fertilizer use:  20 </a:t>
            </a:r>
            <a:r>
              <a:rPr lang="en-US" err="1"/>
              <a:t>lb</a:t>
            </a:r>
            <a:r>
              <a:rPr lang="en-US"/>
              <a:t> N/acre</a:t>
            </a:r>
          </a:p>
          <a:p>
            <a:pPr lvl="1"/>
            <a:r>
              <a:rPr lang="en-US"/>
              <a:t>(-) No-till drill purchase: $25k/drill</a:t>
            </a:r>
          </a:p>
          <a:p>
            <a:r>
              <a:rPr lang="en-US"/>
              <a:t>*Level 3 – Quantitative + Same Units</a:t>
            </a:r>
          </a:p>
          <a:p>
            <a:pPr lvl="1"/>
            <a:r>
              <a:rPr lang="en-US"/>
              <a:t>(+) Decreased fertilizer use:  $5/ac/</a:t>
            </a:r>
            <a:r>
              <a:rPr lang="en-US" err="1"/>
              <a:t>yr</a:t>
            </a:r>
            <a:r>
              <a:rPr lang="en-US"/>
              <a:t> </a:t>
            </a:r>
          </a:p>
          <a:p>
            <a:pPr lvl="1"/>
            <a:r>
              <a:rPr lang="en-US"/>
              <a:t>(-) No-till drill purchase: $9/ac/</a:t>
            </a:r>
            <a:r>
              <a:rPr lang="en-US" err="1"/>
              <a:t>yr</a:t>
            </a:r>
            <a:r>
              <a:rPr lang="en-US"/>
              <a:t>    </a:t>
            </a:r>
            <a:r>
              <a:rPr lang="en-US" sz="1200"/>
              <a:t>amortized at 5 </a:t>
            </a:r>
            <a:r>
              <a:rPr lang="en-US" sz="1200" err="1"/>
              <a:t>yr</a:t>
            </a:r>
            <a:r>
              <a:rPr lang="en-US" sz="1200"/>
              <a:t> loan, 6% interest, 600 acres</a:t>
            </a:r>
            <a:endParaRPr lang="en-US"/>
          </a:p>
        </p:txBody>
      </p:sp>
      <p:sp>
        <p:nvSpPr>
          <p:cNvPr id="4" name="Footer Placeholder 3">
            <a:extLst>
              <a:ext uri="{FF2B5EF4-FFF2-40B4-BE49-F238E27FC236}">
                <a16:creationId xmlns:a16="http://schemas.microsoft.com/office/drawing/2014/main" id="{8B22E8D4-9601-43BC-860D-7CCE8308F17C}"/>
              </a:ext>
            </a:extLst>
          </p:cNvPr>
          <p:cNvSpPr>
            <a:spLocks noGrp="1"/>
          </p:cNvSpPr>
          <p:nvPr>
            <p:ph type="ftr" sz="quarter" idx="11"/>
          </p:nvPr>
        </p:nvSpPr>
        <p:spPr/>
        <p:txBody>
          <a:bodyPr/>
          <a:lstStyle/>
          <a:p>
            <a:r>
              <a:rPr lang="en-US"/>
              <a:t>NRCS | SHD | Social &amp; Economic Considerations | v2.3</a:t>
            </a:r>
          </a:p>
        </p:txBody>
      </p:sp>
      <p:pic>
        <p:nvPicPr>
          <p:cNvPr id="5" name="Picture 4">
            <a:extLst>
              <a:ext uri="{FF2B5EF4-FFF2-40B4-BE49-F238E27FC236}">
                <a16:creationId xmlns:a16="http://schemas.microsoft.com/office/drawing/2014/main" id="{8D714455-8794-4BF6-A022-C20A45069976}"/>
              </a:ext>
            </a:extLst>
          </p:cNvPr>
          <p:cNvPicPr>
            <a:picLocks noChangeAspect="1"/>
          </p:cNvPicPr>
          <p:nvPr/>
        </p:nvPicPr>
        <p:blipFill rotWithShape="1">
          <a:blip r:embed="rId3">
            <a:extLst>
              <a:ext uri="{28A0092B-C50C-407E-A947-70E740481C1C}">
                <a14:useLocalDpi xmlns:a14="http://schemas.microsoft.com/office/drawing/2010/main"/>
              </a:ext>
            </a:extLst>
          </a:blip>
          <a:srcRect r="20490"/>
          <a:stretch/>
        </p:blipFill>
        <p:spPr>
          <a:xfrm>
            <a:off x="4572000" y="988859"/>
            <a:ext cx="4572000" cy="1980525"/>
          </a:xfrm>
          <a:prstGeom prst="rect">
            <a:avLst/>
          </a:prstGeom>
        </p:spPr>
      </p:pic>
      <p:pic>
        <p:nvPicPr>
          <p:cNvPr id="7" name="Picture 6" descr="notilldrill">
            <a:extLst>
              <a:ext uri="{FF2B5EF4-FFF2-40B4-BE49-F238E27FC236}">
                <a16:creationId xmlns:a16="http://schemas.microsoft.com/office/drawing/2014/main" id="{2406112F-8B96-407D-BA80-0DBB9A25764E}"/>
              </a:ext>
            </a:extLst>
          </p:cNvPr>
          <p:cNvPicPr>
            <a:picLocks noChangeAspect="1"/>
          </p:cNvPicPr>
          <p:nvPr/>
        </p:nvPicPr>
        <p:blipFill rotWithShape="1">
          <a:blip r:embed="rId4" cstate="screen">
            <a:lum/>
            <a:extLst>
              <a:ext uri="{28A0092B-C50C-407E-A947-70E740481C1C}">
                <a14:useLocalDpi xmlns:a14="http://schemas.microsoft.com/office/drawing/2010/main"/>
              </a:ext>
            </a:extLst>
          </a:blip>
          <a:srcRect/>
          <a:stretch/>
        </p:blipFill>
        <p:spPr>
          <a:xfrm>
            <a:off x="5669280" y="3136704"/>
            <a:ext cx="3474720" cy="2221539"/>
          </a:xfrm>
          <a:prstGeom prst="rect">
            <a:avLst/>
          </a:prstGeom>
          <a:noFill/>
          <a:ln>
            <a:noFill/>
          </a:ln>
        </p:spPr>
      </p:pic>
    </p:spTree>
    <p:extLst>
      <p:ext uri="{BB962C8B-B14F-4D97-AF65-F5344CB8AC3E}">
        <p14:creationId xmlns:p14="http://schemas.microsoft.com/office/powerpoint/2010/main" val="328638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1807-FADB-42CD-8C32-F7ABEE915407}"/>
              </a:ext>
            </a:extLst>
          </p:cNvPr>
          <p:cNvSpPr>
            <a:spLocks noGrp="1"/>
          </p:cNvSpPr>
          <p:nvPr>
            <p:ph type="title"/>
          </p:nvPr>
        </p:nvSpPr>
        <p:spPr>
          <a:xfrm>
            <a:off x="1526874" y="63672"/>
            <a:ext cx="6719801" cy="842791"/>
          </a:xfrm>
        </p:spPr>
        <p:txBody>
          <a:bodyPr>
            <a:normAutofit fontScale="90000"/>
          </a:bodyPr>
          <a:lstStyle/>
          <a:p>
            <a:r>
              <a:rPr lang="en-US"/>
              <a:t>Soil Health Case Study Example</a:t>
            </a:r>
          </a:p>
        </p:txBody>
      </p:sp>
      <p:pic>
        <p:nvPicPr>
          <p:cNvPr id="6" name="Content Placeholder 5">
            <a:extLst>
              <a:ext uri="{FF2B5EF4-FFF2-40B4-BE49-F238E27FC236}">
                <a16:creationId xmlns:a16="http://schemas.microsoft.com/office/drawing/2014/main" id="{F20B7A1A-2151-40EA-B24C-65F4E7B10714}"/>
              </a:ext>
            </a:extLst>
          </p:cNvPr>
          <p:cNvPicPr>
            <a:picLocks noGrp="1" noChangeAspect="1"/>
          </p:cNvPicPr>
          <p:nvPr>
            <p:ph sz="half" idx="1"/>
          </p:nvPr>
        </p:nvPicPr>
        <p:blipFill>
          <a:blip r:embed="rId3"/>
          <a:stretch>
            <a:fillRect/>
          </a:stretch>
        </p:blipFill>
        <p:spPr>
          <a:xfrm>
            <a:off x="655976" y="1222375"/>
            <a:ext cx="3831548" cy="4954588"/>
          </a:xfrm>
          <a:prstGeom prst="rect">
            <a:avLst/>
          </a:prstGeom>
        </p:spPr>
      </p:pic>
      <p:pic>
        <p:nvPicPr>
          <p:cNvPr id="7" name="Content Placeholder 6">
            <a:extLst>
              <a:ext uri="{FF2B5EF4-FFF2-40B4-BE49-F238E27FC236}">
                <a16:creationId xmlns:a16="http://schemas.microsoft.com/office/drawing/2014/main" id="{C232C53A-0591-4D79-A360-D8EB95EF2509}"/>
              </a:ext>
            </a:extLst>
          </p:cNvPr>
          <p:cNvPicPr>
            <a:picLocks noGrp="1" noChangeAspect="1"/>
          </p:cNvPicPr>
          <p:nvPr>
            <p:ph sz="half" idx="2"/>
          </p:nvPr>
        </p:nvPicPr>
        <p:blipFill>
          <a:blip r:embed="rId4"/>
          <a:stretch>
            <a:fillRect/>
          </a:stretch>
        </p:blipFill>
        <p:spPr>
          <a:xfrm>
            <a:off x="4655184" y="1222375"/>
            <a:ext cx="3834132" cy="4954588"/>
          </a:xfrm>
          <a:prstGeom prst="rect">
            <a:avLst/>
          </a:prstGeom>
        </p:spPr>
      </p:pic>
      <p:sp>
        <p:nvSpPr>
          <p:cNvPr id="5" name="Footer Placeholder 4">
            <a:extLst>
              <a:ext uri="{FF2B5EF4-FFF2-40B4-BE49-F238E27FC236}">
                <a16:creationId xmlns:a16="http://schemas.microsoft.com/office/drawing/2014/main" id="{B6681A03-C7EF-4468-B2E5-24F2072A46FC}"/>
              </a:ext>
            </a:extLst>
          </p:cNvPr>
          <p:cNvSpPr>
            <a:spLocks noGrp="1"/>
          </p:cNvSpPr>
          <p:nvPr>
            <p:ph type="ftr" sz="quarter" idx="11"/>
          </p:nvPr>
        </p:nvSpPr>
        <p:spPr/>
        <p:txBody>
          <a:bodyPr/>
          <a:lstStyle/>
          <a:p>
            <a:r>
              <a:rPr lang="en-US"/>
              <a:t>NRCS | SHD | Social &amp; Economic Considerations | v2.3</a:t>
            </a:r>
          </a:p>
        </p:txBody>
      </p:sp>
      <p:sp>
        <p:nvSpPr>
          <p:cNvPr id="3" name="TextBox 2">
            <a:extLst>
              <a:ext uri="{FF2B5EF4-FFF2-40B4-BE49-F238E27FC236}">
                <a16:creationId xmlns:a16="http://schemas.microsoft.com/office/drawing/2014/main" id="{583E1381-31AA-464D-9010-E01C8F678A3D}"/>
              </a:ext>
            </a:extLst>
          </p:cNvPr>
          <p:cNvSpPr txBox="1"/>
          <p:nvPr/>
        </p:nvSpPr>
        <p:spPr>
          <a:xfrm>
            <a:off x="487221" y="902552"/>
            <a:ext cx="7758113" cy="4524315"/>
          </a:xfrm>
          <a:prstGeom prst="rect">
            <a:avLst/>
          </a:prstGeom>
          <a:solidFill>
            <a:schemeClr val="accent2">
              <a:lumMod val="60000"/>
              <a:lumOff val="40000"/>
            </a:schemeClr>
          </a:solidFill>
          <a:ln>
            <a:solidFill>
              <a:schemeClr val="tx1"/>
            </a:solidFill>
          </a:ln>
        </p:spPr>
        <p:txBody>
          <a:bodyPr wrap="square" lIns="91440" tIns="45720" rIns="91440" bIns="45720" rtlCol="0" anchor="t">
            <a:spAutoFit/>
          </a:bodyPr>
          <a:lstStyle/>
          <a:p>
            <a:pPr algn="ctr"/>
            <a:r>
              <a:rPr lang="en-US" sz="4800" dirty="0">
                <a:latin typeface="Aharoni"/>
                <a:cs typeface="Aharoni"/>
              </a:rPr>
              <a:t>Replace with local case study(s) here.  Regional examples can be found in subfolders on Teams under Social and Economic Considerations.</a:t>
            </a:r>
          </a:p>
        </p:txBody>
      </p:sp>
    </p:spTree>
    <p:extLst>
      <p:ext uri="{BB962C8B-B14F-4D97-AF65-F5344CB8AC3E}">
        <p14:creationId xmlns:p14="http://schemas.microsoft.com/office/powerpoint/2010/main" val="2716330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6" name="Content Placeholder 5" descr="A screenshot of a cell phone&#10;&#10;Description generated with very high confidence">
            <a:extLst>
              <a:ext uri="{FF2B5EF4-FFF2-40B4-BE49-F238E27FC236}">
                <a16:creationId xmlns:a16="http://schemas.microsoft.com/office/drawing/2014/main" id="{808BF80C-5855-4F8D-BE6D-A83BB64F4EBA}"/>
              </a:ext>
            </a:extLst>
          </p:cNvPr>
          <p:cNvPicPr>
            <a:picLocks noGrp="1" noChangeAspect="1"/>
          </p:cNvPicPr>
          <p:nvPr>
            <p:ph idx="1"/>
          </p:nvPr>
        </p:nvPicPr>
        <p:blipFill>
          <a:blip r:embed="rId3"/>
          <a:stretch>
            <a:fillRect/>
          </a:stretch>
        </p:blipFill>
        <p:spPr>
          <a:xfrm>
            <a:off x="1" y="1"/>
            <a:ext cx="9144000" cy="6858000"/>
          </a:xfrm>
        </p:spPr>
      </p:pic>
      <p:sp>
        <p:nvSpPr>
          <p:cNvPr id="5" name="TextBox 4">
            <a:extLst>
              <a:ext uri="{FF2B5EF4-FFF2-40B4-BE49-F238E27FC236}">
                <a16:creationId xmlns:a16="http://schemas.microsoft.com/office/drawing/2014/main" id="{9E4FC943-3945-494F-999F-94FEA777A8E3}"/>
              </a:ext>
            </a:extLst>
          </p:cNvPr>
          <p:cNvSpPr txBox="1"/>
          <p:nvPr/>
        </p:nvSpPr>
        <p:spPr>
          <a:xfrm>
            <a:off x="857249" y="1585913"/>
            <a:ext cx="7758113" cy="4524315"/>
          </a:xfrm>
          <a:prstGeom prst="rect">
            <a:avLst/>
          </a:prstGeom>
          <a:solidFill>
            <a:schemeClr val="accent2">
              <a:lumMod val="60000"/>
              <a:lumOff val="40000"/>
            </a:schemeClr>
          </a:solidFill>
          <a:ln>
            <a:solidFill>
              <a:schemeClr val="tx1"/>
            </a:solidFill>
          </a:ln>
        </p:spPr>
        <p:txBody>
          <a:bodyPr wrap="square" rtlCol="0">
            <a:spAutoFit/>
          </a:bodyPr>
          <a:lstStyle/>
          <a:p>
            <a:pPr algn="ctr"/>
            <a:r>
              <a:rPr lang="en-US" sz="4800">
                <a:latin typeface="Aharoni" panose="02010803020104030203" pitchFamily="2" charset="-79"/>
                <a:cs typeface="Aharoni" panose="02010803020104030203" pitchFamily="2" charset="-79"/>
              </a:rPr>
              <a:t>Replace with local case study(s) here.  Regional examples can be found in subfolders on Teams under Social and Economic Considerations.</a:t>
            </a:r>
          </a:p>
        </p:txBody>
      </p:sp>
    </p:spTree>
    <p:extLst>
      <p:ext uri="{BB962C8B-B14F-4D97-AF65-F5344CB8AC3E}">
        <p14:creationId xmlns:p14="http://schemas.microsoft.com/office/powerpoint/2010/main" val="3779005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9E10-A3B5-48CF-B19E-8B171052CF8D}"/>
              </a:ext>
            </a:extLst>
          </p:cNvPr>
          <p:cNvSpPr>
            <a:spLocks noGrp="1"/>
          </p:cNvSpPr>
          <p:nvPr>
            <p:ph type="title"/>
          </p:nvPr>
        </p:nvSpPr>
        <p:spPr>
          <a:xfrm>
            <a:off x="1696158" y="171000"/>
            <a:ext cx="6719801" cy="842791"/>
          </a:xfrm>
        </p:spPr>
        <p:txBody>
          <a:bodyPr/>
          <a:lstStyle/>
          <a:p>
            <a:r>
              <a:rPr lang="en-US"/>
              <a:t>Things to Remember</a:t>
            </a:r>
          </a:p>
        </p:txBody>
      </p:sp>
      <p:sp>
        <p:nvSpPr>
          <p:cNvPr id="3" name="Content Placeholder 2">
            <a:extLst>
              <a:ext uri="{FF2B5EF4-FFF2-40B4-BE49-F238E27FC236}">
                <a16:creationId xmlns:a16="http://schemas.microsoft.com/office/drawing/2014/main" id="{0175778C-7E42-421F-A8F6-26A79F1BFFDD}"/>
              </a:ext>
            </a:extLst>
          </p:cNvPr>
          <p:cNvSpPr>
            <a:spLocks noGrp="1"/>
          </p:cNvSpPr>
          <p:nvPr>
            <p:ph idx="1"/>
          </p:nvPr>
        </p:nvSpPr>
        <p:spPr>
          <a:xfrm>
            <a:off x="428625" y="1393625"/>
            <a:ext cx="7886700" cy="4719415"/>
          </a:xfrm>
        </p:spPr>
        <p:txBody>
          <a:bodyPr>
            <a:normAutofit/>
          </a:bodyPr>
          <a:lstStyle/>
          <a:p>
            <a:pPr marL="514350" indent="-514350">
              <a:buFont typeface="+mj-lt"/>
              <a:buAutoNum type="arabicPeriod"/>
            </a:pPr>
            <a:r>
              <a:rPr lang="en-US">
                <a:sym typeface="Wingdings" panose="05000000000000000000" pitchFamily="2" charset="2"/>
              </a:rPr>
              <a:t>Adopting a soil health conservation system is a long-term investment.</a:t>
            </a:r>
          </a:p>
          <a:p>
            <a:pPr marL="514350" indent="-514350">
              <a:buFont typeface="+mj-lt"/>
              <a:buAutoNum type="arabicPeriod"/>
            </a:pPr>
            <a:r>
              <a:rPr lang="en-US"/>
              <a:t>Just like soil degradation does not happen over night, improving soil health also takes time.</a:t>
            </a:r>
          </a:p>
          <a:p>
            <a:pPr marL="514350" indent="-514350">
              <a:buFont typeface="+mj-lt"/>
              <a:buAutoNum type="arabicPeriod"/>
            </a:pPr>
            <a:r>
              <a:rPr lang="en-US"/>
              <a:t>There are agronomic benefits that result in economic benefits that may not be easily measured, such as reduced risk of yield variability.</a:t>
            </a:r>
            <a:endParaRPr lang="en-US">
              <a:sym typeface="Wingdings" panose="05000000000000000000" pitchFamily="2" charset="2"/>
            </a:endParaRPr>
          </a:p>
          <a:p>
            <a:pPr marL="514350" indent="-514350">
              <a:buFont typeface="+mj-lt"/>
              <a:buAutoNum type="arabicPeriod"/>
            </a:pPr>
            <a:r>
              <a:rPr lang="en-US">
                <a:sym typeface="Wingdings" panose="05000000000000000000" pitchFamily="2" charset="2"/>
              </a:rPr>
              <a:t>To realize the greatest benefits from a SHMS, we must find what works best for a producer given THEIR objectives and goals.</a:t>
            </a:r>
          </a:p>
        </p:txBody>
      </p:sp>
      <p:sp>
        <p:nvSpPr>
          <p:cNvPr id="4" name="Footer Placeholder 3">
            <a:extLst>
              <a:ext uri="{FF2B5EF4-FFF2-40B4-BE49-F238E27FC236}">
                <a16:creationId xmlns:a16="http://schemas.microsoft.com/office/drawing/2014/main" id="{300184DC-598A-4A9B-836E-D3F22E8E107F}"/>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205569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971C9-B8E1-4037-BF29-9A00A77913C0}"/>
              </a:ext>
            </a:extLst>
          </p:cNvPr>
          <p:cNvSpPr>
            <a:spLocks noGrp="1"/>
          </p:cNvSpPr>
          <p:nvPr>
            <p:ph type="title"/>
          </p:nvPr>
        </p:nvSpPr>
        <p:spPr>
          <a:xfrm>
            <a:off x="1795549" y="350197"/>
            <a:ext cx="6719801" cy="842791"/>
          </a:xfrm>
        </p:spPr>
        <p:txBody>
          <a:bodyPr>
            <a:normAutofit fontScale="90000"/>
          </a:bodyPr>
          <a:lstStyle/>
          <a:p>
            <a:r>
              <a:rPr lang="en-US"/>
              <a:t>Moving from Awareness to Adoption</a:t>
            </a:r>
          </a:p>
        </p:txBody>
      </p:sp>
      <p:sp>
        <p:nvSpPr>
          <p:cNvPr id="3" name="Content Placeholder 2">
            <a:extLst>
              <a:ext uri="{FF2B5EF4-FFF2-40B4-BE49-F238E27FC236}">
                <a16:creationId xmlns:a16="http://schemas.microsoft.com/office/drawing/2014/main" id="{C3955BA7-4B8E-4ADD-B923-7A2B192C7684}"/>
              </a:ext>
            </a:extLst>
          </p:cNvPr>
          <p:cNvSpPr>
            <a:spLocks noGrp="1"/>
          </p:cNvSpPr>
          <p:nvPr>
            <p:ph idx="1"/>
          </p:nvPr>
        </p:nvSpPr>
        <p:spPr>
          <a:xfrm>
            <a:off x="628650" y="1416106"/>
            <a:ext cx="7886700" cy="5345719"/>
          </a:xfrm>
        </p:spPr>
        <p:txBody>
          <a:bodyPr>
            <a:normAutofit fontScale="85000" lnSpcReduction="20000"/>
          </a:bodyPr>
          <a:lstStyle/>
          <a:p>
            <a:r>
              <a:rPr lang="en-US" sz="4400"/>
              <a:t>Work to develop relationships with producers	</a:t>
            </a:r>
          </a:p>
          <a:p>
            <a:r>
              <a:rPr lang="en-US" sz="4400"/>
              <a:t>Pursue opportunities for producer education	</a:t>
            </a:r>
          </a:p>
          <a:p>
            <a:r>
              <a:rPr lang="en-US" sz="4400"/>
              <a:t>Invite and accompany them to soil health-related events</a:t>
            </a:r>
          </a:p>
          <a:p>
            <a:r>
              <a:rPr lang="en-US" sz="4400"/>
              <a:t>Invite them to the field and do the assessment together. </a:t>
            </a:r>
          </a:p>
          <a:p>
            <a:r>
              <a:rPr lang="en-US" sz="4400"/>
              <a:t>Conduct demos at SWCD meetings, equipment auctions, fairs, their farms, etc.</a:t>
            </a:r>
          </a:p>
        </p:txBody>
      </p:sp>
      <p:sp>
        <p:nvSpPr>
          <p:cNvPr id="5" name="Footer Placeholder 4">
            <a:extLst>
              <a:ext uri="{FF2B5EF4-FFF2-40B4-BE49-F238E27FC236}">
                <a16:creationId xmlns:a16="http://schemas.microsoft.com/office/drawing/2014/main" id="{D1C7F326-C016-4FCB-82A0-4C43562A9CB5}"/>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155800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971C9-B8E1-4037-BF29-9A00A77913C0}"/>
              </a:ext>
            </a:extLst>
          </p:cNvPr>
          <p:cNvSpPr>
            <a:spLocks noGrp="1"/>
          </p:cNvSpPr>
          <p:nvPr>
            <p:ph type="title"/>
          </p:nvPr>
        </p:nvSpPr>
        <p:spPr>
          <a:xfrm>
            <a:off x="1795549" y="350197"/>
            <a:ext cx="6719801" cy="842791"/>
          </a:xfrm>
        </p:spPr>
        <p:txBody>
          <a:bodyPr>
            <a:normAutofit fontScale="90000"/>
          </a:bodyPr>
          <a:lstStyle/>
          <a:p>
            <a:r>
              <a:rPr lang="en-US"/>
              <a:t>Moving from Awareness to Adoption (cont.)</a:t>
            </a:r>
          </a:p>
        </p:txBody>
      </p:sp>
      <p:sp>
        <p:nvSpPr>
          <p:cNvPr id="3" name="Content Placeholder 2">
            <a:extLst>
              <a:ext uri="{FF2B5EF4-FFF2-40B4-BE49-F238E27FC236}">
                <a16:creationId xmlns:a16="http://schemas.microsoft.com/office/drawing/2014/main" id="{C3955BA7-4B8E-4ADD-B923-7A2B192C7684}"/>
              </a:ext>
            </a:extLst>
          </p:cNvPr>
          <p:cNvSpPr>
            <a:spLocks noGrp="1"/>
          </p:cNvSpPr>
          <p:nvPr>
            <p:ph idx="1"/>
          </p:nvPr>
        </p:nvSpPr>
        <p:spPr>
          <a:xfrm>
            <a:off x="628650" y="1416106"/>
            <a:ext cx="7886700" cy="5345719"/>
          </a:xfrm>
        </p:spPr>
        <p:txBody>
          <a:bodyPr>
            <a:normAutofit fontScale="77500" lnSpcReduction="20000"/>
          </a:bodyPr>
          <a:lstStyle/>
          <a:p>
            <a:r>
              <a:rPr lang="en-US" sz="4400"/>
              <a:t>Use discussions about erosion on their fields to transition to soil health principles and opportunities</a:t>
            </a:r>
          </a:p>
          <a:p>
            <a:r>
              <a:rPr lang="en-US" sz="4400"/>
              <a:t>Develop and coordinate an email listserv or social media group of interested producers</a:t>
            </a:r>
          </a:p>
          <a:p>
            <a:r>
              <a:rPr lang="en-US" sz="4400"/>
              <a:t>Conduct periodic coffee and doughnut meetings around SH topics </a:t>
            </a:r>
          </a:p>
          <a:p>
            <a:pPr marL="0" indent="0">
              <a:buNone/>
            </a:pPr>
            <a:endParaRPr lang="en-US"/>
          </a:p>
          <a:p>
            <a:pPr>
              <a:buFont typeface="Wingdings" panose="05000000000000000000" pitchFamily="2" charset="2"/>
              <a:buChar char="Ø"/>
            </a:pPr>
            <a:r>
              <a:rPr lang="en-US" sz="5100"/>
              <a:t>What other approaches do you use or think you could use to engage your producers?</a:t>
            </a:r>
          </a:p>
        </p:txBody>
      </p:sp>
      <p:sp>
        <p:nvSpPr>
          <p:cNvPr id="5" name="Footer Placeholder 4">
            <a:extLst>
              <a:ext uri="{FF2B5EF4-FFF2-40B4-BE49-F238E27FC236}">
                <a16:creationId xmlns:a16="http://schemas.microsoft.com/office/drawing/2014/main" id="{D1C7F326-C016-4FCB-82A0-4C43562A9CB5}"/>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249022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ush green forest&#10;&#10;Description generated with very high confidence">
            <a:extLst>
              <a:ext uri="{FF2B5EF4-FFF2-40B4-BE49-F238E27FC236}">
                <a16:creationId xmlns:a16="http://schemas.microsoft.com/office/drawing/2014/main" id="{C1E436D3-FB10-4961-93D9-55C5C847081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78" y="870644"/>
            <a:ext cx="9052560" cy="5065544"/>
          </a:xfrm>
          <a:prstGeom prst="rect">
            <a:avLst/>
          </a:prstGeom>
          <a:ln w="19050">
            <a:solidFill>
              <a:schemeClr val="tx1"/>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213C0AB7-1436-4CAA-87AA-EE521644CC88}"/>
              </a:ext>
            </a:extLst>
          </p:cNvPr>
          <p:cNvSpPr txBox="1"/>
          <p:nvPr/>
        </p:nvSpPr>
        <p:spPr>
          <a:xfrm>
            <a:off x="-41568" y="5771911"/>
            <a:ext cx="694421" cy="215444"/>
          </a:xfrm>
          <a:prstGeom prst="rect">
            <a:avLst/>
          </a:prstGeom>
          <a:noFill/>
        </p:spPr>
        <p:txBody>
          <a:bodyPr wrap="none" rtlCol="0">
            <a:spAutoFit/>
          </a:bodyPr>
          <a:lstStyle/>
          <a:p>
            <a:r>
              <a:rPr lang="en-US" sz="800" i="1">
                <a:solidFill>
                  <a:schemeClr val="bg1"/>
                </a:solidFill>
              </a:rPr>
              <a:t>Meeh, NRCS</a:t>
            </a:r>
            <a:endParaRPr lang="en-US" sz="800">
              <a:solidFill>
                <a:schemeClr val="bg1"/>
              </a:solidFill>
            </a:endParaRPr>
          </a:p>
        </p:txBody>
      </p:sp>
      <p:sp>
        <p:nvSpPr>
          <p:cNvPr id="2" name="TextBox 1">
            <a:extLst>
              <a:ext uri="{FF2B5EF4-FFF2-40B4-BE49-F238E27FC236}">
                <a16:creationId xmlns:a16="http://schemas.microsoft.com/office/drawing/2014/main" id="{4B6B0E75-C99B-4F10-B24E-B9DB733353E5}"/>
              </a:ext>
            </a:extLst>
          </p:cNvPr>
          <p:cNvSpPr txBox="1"/>
          <p:nvPr/>
        </p:nvSpPr>
        <p:spPr>
          <a:xfrm>
            <a:off x="329363" y="3503691"/>
            <a:ext cx="8485273" cy="2031325"/>
          </a:xfrm>
          <a:prstGeom prst="rect">
            <a:avLst/>
          </a:prstGeom>
          <a:noFill/>
        </p:spPr>
        <p:txBody>
          <a:bodyPr wrap="square" rtlCol="0">
            <a:spAutoFit/>
          </a:bodyPr>
          <a:lstStyle/>
          <a:p>
            <a:pPr>
              <a:buClr>
                <a:schemeClr val="hlink"/>
              </a:buClr>
              <a:buSzPct val="80000"/>
              <a:buFont typeface="Wingdings" panose="05000000000000000000" pitchFamily="2" charset="2"/>
              <a:buNone/>
            </a:pPr>
            <a:r>
              <a:rPr lang="en-US" altLang="en-US" i="1">
                <a:solidFill>
                  <a:schemeClr val="bg1"/>
                </a:solidFill>
              </a:rPr>
              <a:t>This information is provided as a public service and constitutes no endorsement by the United States Department of Agriculture or the Natural Resources Conservation Service of any service, supply, or equipment listed. </a:t>
            </a:r>
          </a:p>
          <a:p>
            <a:pPr>
              <a:buClr>
                <a:schemeClr val="hlink"/>
              </a:buClr>
              <a:buSzPct val="80000"/>
              <a:buFont typeface="Wingdings" panose="05000000000000000000" pitchFamily="2" charset="2"/>
              <a:buNone/>
            </a:pPr>
            <a:r>
              <a:rPr lang="en-US" altLang="en-US" i="1">
                <a:solidFill>
                  <a:schemeClr val="bg1"/>
                </a:solidFill>
              </a:rPr>
              <a:t>While an effort has been made to provide a complete and accurate listing of services, supplies, and equipment, omissions or other errors may occur and, therefore, other available sources of information should be consulted</a:t>
            </a:r>
          </a:p>
          <a:p>
            <a:pPr>
              <a:buClr>
                <a:schemeClr val="hlink"/>
              </a:buClr>
              <a:buSzPct val="80000"/>
              <a:buFont typeface="Wingdings" panose="05000000000000000000" pitchFamily="2" charset="2"/>
              <a:buNone/>
            </a:pPr>
            <a:r>
              <a:rPr lang="en-US" i="1">
                <a:solidFill>
                  <a:schemeClr val="bg1"/>
                </a:solidFill>
              </a:rPr>
              <a:t>The USDA is an equal opportunity provider and employer.</a:t>
            </a:r>
            <a:endParaRPr lang="en-US">
              <a:solidFill>
                <a:schemeClr val="bg1"/>
              </a:solidFill>
            </a:endParaRPr>
          </a:p>
        </p:txBody>
      </p:sp>
      <p:sp>
        <p:nvSpPr>
          <p:cNvPr id="4" name="Title 3">
            <a:extLst>
              <a:ext uri="{FF2B5EF4-FFF2-40B4-BE49-F238E27FC236}">
                <a16:creationId xmlns:a16="http://schemas.microsoft.com/office/drawing/2014/main" id="{093C61A8-35A1-4B99-9BFE-07462B4C96DA}"/>
              </a:ext>
            </a:extLst>
          </p:cNvPr>
          <p:cNvSpPr>
            <a:spLocks noGrp="1"/>
          </p:cNvSpPr>
          <p:nvPr>
            <p:ph type="title"/>
          </p:nvPr>
        </p:nvSpPr>
        <p:spPr>
          <a:xfrm>
            <a:off x="1498021" y="313957"/>
            <a:ext cx="7596101" cy="842791"/>
          </a:xfrm>
        </p:spPr>
        <p:txBody>
          <a:bodyPr>
            <a:normAutofit fontScale="90000"/>
          </a:bodyPr>
          <a:lstStyle/>
          <a:p>
            <a:r>
              <a:rPr lang="en-US" sz="2200"/>
              <a:t>NRCS Economic Resources – Enter “NRCS Economics” in Search Engine</a:t>
            </a:r>
            <a:br>
              <a:rPr lang="en-US"/>
            </a:br>
            <a:endParaRPr lang="en-US"/>
          </a:p>
        </p:txBody>
      </p:sp>
      <p:sp>
        <p:nvSpPr>
          <p:cNvPr id="3" name="Footer Placeholder 2">
            <a:extLst>
              <a:ext uri="{FF2B5EF4-FFF2-40B4-BE49-F238E27FC236}">
                <a16:creationId xmlns:a16="http://schemas.microsoft.com/office/drawing/2014/main" id="{9C0CDDC0-22B7-46DD-8885-3A804F7F30D8}"/>
              </a:ext>
            </a:extLst>
          </p:cNvPr>
          <p:cNvSpPr>
            <a:spLocks noGrp="1"/>
          </p:cNvSpPr>
          <p:nvPr>
            <p:ph type="ftr" sz="quarter" idx="11"/>
          </p:nvPr>
        </p:nvSpPr>
        <p:spPr/>
        <p:txBody>
          <a:bodyPr/>
          <a:lstStyle/>
          <a:p>
            <a:r>
              <a:rPr lang="en-US"/>
              <a:t>NRCS | SHD | Social &amp; Economic Considerations | v2.3</a:t>
            </a:r>
          </a:p>
        </p:txBody>
      </p:sp>
    </p:spTree>
    <p:extLst>
      <p:ext uri="{BB962C8B-B14F-4D97-AF65-F5344CB8AC3E}">
        <p14:creationId xmlns:p14="http://schemas.microsoft.com/office/powerpoint/2010/main" val="29600455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SharedWithUsers xmlns="849593af-9ef4-4dc7-a991-ea6257baf2f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2A7C8C-E581-4943-BECA-467DC9AFD34C}">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purl.org/dc/terms/"/>
    <ds:schemaRef ds:uri="dd64fc7f-cb19-45e2-bd80-31a720063a17"/>
    <ds:schemaRef ds:uri="417f0347-5ef9-4222-9b7c-66ffbb0e4097"/>
    <ds:schemaRef ds:uri="http://www.w3.org/XML/1998/namespace"/>
    <ds:schemaRef ds:uri="73fb875a-8af9-4255-b008-0995492d31cd"/>
    <ds:schemaRef ds:uri="12363614-19a6-4ba2-943c-7caa8a5735f9"/>
    <ds:schemaRef ds:uri="849593af-9ef4-4dc7-a991-ea6257baf2f0"/>
    <ds:schemaRef ds:uri="http://schemas.microsoft.com/sharepoint/v3"/>
  </ds:schemaRefs>
</ds:datastoreItem>
</file>

<file path=customXml/itemProps2.xml><?xml version="1.0" encoding="utf-8"?>
<ds:datastoreItem xmlns:ds="http://schemas.openxmlformats.org/officeDocument/2006/customXml" ds:itemID="{6DF38B20-54FD-4757-A839-90C1BE62FB10}">
  <ds:schemaRefs>
    <ds:schemaRef ds:uri="http://schemas.microsoft.com/sharepoint/v3/contenttype/forms"/>
  </ds:schemaRefs>
</ds:datastoreItem>
</file>

<file path=customXml/itemProps3.xml><?xml version="1.0" encoding="utf-8"?>
<ds:datastoreItem xmlns:ds="http://schemas.openxmlformats.org/officeDocument/2006/customXml" ds:itemID="{D63AF575-A49B-4B85-8929-8CB44FD646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TotalTime>
  <Words>2456</Words>
  <Application>Microsoft Office PowerPoint</Application>
  <PresentationFormat>On-screen Show (4:3)</PresentationFormat>
  <Paragraphs>213</Paragraphs>
  <Slides>21</Slides>
  <Notes>17</Notes>
  <HiddenSlides>2</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1_Office Theme</vt:lpstr>
      <vt:lpstr>Social &amp; Economic Considerations</vt:lpstr>
      <vt:lpstr>Objectives</vt:lpstr>
      <vt:lpstr>Adopting Soil Health Practices</vt:lpstr>
      <vt:lpstr>PowerPoint Presentation</vt:lpstr>
      <vt:lpstr>Adoption Categories</vt:lpstr>
      <vt:lpstr>Individual stages of adoption</vt:lpstr>
      <vt:lpstr>Knowledge check – poll question</vt:lpstr>
      <vt:lpstr>Stages of adoption </vt:lpstr>
      <vt:lpstr>What are Some Obstacles to    Soil Health Adoption?</vt:lpstr>
      <vt:lpstr>Economic Considerations</vt:lpstr>
      <vt:lpstr>Improved Soil Function can Lead to Benefits for the Producer</vt:lpstr>
      <vt:lpstr>Categories not as easy to quantify  (but important to consider)</vt:lpstr>
      <vt:lpstr>Case Studies</vt:lpstr>
      <vt:lpstr>How do Economists Compare? Partial Budget Approach</vt:lpstr>
      <vt:lpstr>T-Chart Levels &amp; Examples </vt:lpstr>
      <vt:lpstr>Soil Health Case Study Example</vt:lpstr>
      <vt:lpstr>PowerPoint Presentation</vt:lpstr>
      <vt:lpstr>Things to Remember</vt:lpstr>
      <vt:lpstr>Moving from Awareness to Adoption</vt:lpstr>
      <vt:lpstr>Moving from Awareness to Adoption (cont.)</vt:lpstr>
      <vt:lpstr>NRCS Economic Resources – Enter “NRCS Economics” in Search Engine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&amp; Economic Considerations Module 8</dc:title>
  <dc:creator>NRCS Soil Health Division</dc:creator>
  <cp:lastModifiedBy>Thomas, Candy - NRCS, Salina, KS</cp:lastModifiedBy>
  <cp:revision>6</cp:revision>
  <dcterms:created xsi:type="dcterms:W3CDTF">2019-03-07T22:48:08Z</dcterms:created>
  <dcterms:modified xsi:type="dcterms:W3CDTF">2026-01-12T20:47:57Z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0x01010020DF2ABC03FB6E4E9B76E3A625F5898B</vt:lpwstr>
  </property>
  <property fmtid="{D5CDD505-2E9C-101B-9397-08002B2CF9AE}" pid="3" name="xd_Signature">
    <vt:bool>false</vt:bool>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Order">
    <vt:r8>140100</vt:r8>
  </property>
  <property fmtid="{D5CDD505-2E9C-101B-9397-08002B2CF9AE}" pid="12" name="SharedWithUsers">
    <vt:lpwstr/>
  </property>
  <property fmtid="{D5CDD505-2E9C-101B-9397-08002B2CF9AE}" pid="13" name="MediaServiceImageTags">
    <vt:lpwstr/>
  </property>
</Properties>
</file>